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78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d7daf857a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d7daf857a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d7daf857a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d7daf857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d7daf857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d7daf85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d7daf857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d7daf857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d7daf857a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d7daf85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d7daf857a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d7daf857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d7daf857a_1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d7daf857a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d7daf857a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d7daf857a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d7daf857a_1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d7daf857a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d6be30f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d6be30f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ce20324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ce20324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d6be30fa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d6be30fa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ce20324f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ce20324f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50013b5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50013b5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d50013b5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d50013b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d50013b5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d50013b5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d6393a37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d6393a37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d6393a3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d6393a3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d6393a37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d6393a3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d6393a37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d6393a37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d6393a37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dd6393a37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d7daf85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d7daf8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d6393a37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d6393a37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d50013b5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d50013b5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d50013b5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d50013b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50013b5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50013b5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dd50013b5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dd50013b5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d50013b55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d50013b5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d7daf857a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d7daf857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d7daf857a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d7daf85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d50013b5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d50013b5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d7daf857a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d7daf857a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d7daf857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d7daf857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d7daf857a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dd7daf857a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d7daf857a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d7daf857a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d7daf857a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d7daf857a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d7daf857a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d7daf857a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DedtCdST6LgE24XQ-Tf_2TnO0xpOAejB/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hyperlink" Target="http://drive.google.com/file/d/1KHlMGhoz45J1tCFpffAOuHo3LIXpUsdX/view" TargetMode="Externa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bbc.com/news/world-australia-54533971#:~:text=Australia's%20Great%20Barrier%20Reef%20has,events%20in%202016%20and%202017"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youtube.com/watch?v=EbljFJERflA&amp;ab_channel=TomKNJ" TargetMode="External"/><Relationship Id="rId5" Type="http://schemas.openxmlformats.org/officeDocument/2006/relationships/hyperlink" Target="https://www.skyatnightmagazine.com/space-missions/volcano-jupiter-moon-io-interview-voyager-linda-morabito/" TargetMode="External"/><Relationship Id="rId4" Type="http://schemas.openxmlformats.org/officeDocument/2006/relationships/hyperlink" Target="https://www.marineconservation.org.au/fight-for-our-ree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5191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dirty="0">
                <a:solidFill>
                  <a:schemeClr val="lt1"/>
                </a:solidFill>
              </a:rPr>
              <a:t>Robotic Exploration of the Solar System by Group 1 </a:t>
            </a:r>
            <a:endParaRPr b="1" dirty="0">
              <a:solidFill>
                <a:schemeClr val="lt1"/>
              </a:solidFill>
            </a:endParaRPr>
          </a:p>
        </p:txBody>
      </p:sp>
      <p:sp>
        <p:nvSpPr>
          <p:cNvPr id="55" name="Google Shape;55;p13"/>
          <p:cNvSpPr txBox="1">
            <a:spLocks noGrp="1"/>
          </p:cNvSpPr>
          <p:nvPr>
            <p:ph type="subTitle" idx="1"/>
          </p:nvPr>
        </p:nvSpPr>
        <p:spPr>
          <a:xfrm>
            <a:off x="311700" y="2834125"/>
            <a:ext cx="8520600" cy="138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275"/>
              <a:buNone/>
            </a:pPr>
            <a:r>
              <a:rPr lang="en-GB" sz="1500" u="sng" dirty="0">
                <a:solidFill>
                  <a:schemeClr val="lt1"/>
                </a:solidFill>
              </a:rPr>
              <a:t>Authors:</a:t>
            </a:r>
            <a:endParaRPr sz="1500" u="sng" dirty="0">
              <a:solidFill>
                <a:schemeClr val="lt1"/>
              </a:solidFill>
            </a:endParaRPr>
          </a:p>
          <a:p>
            <a:pPr marL="0" lvl="0" indent="0" algn="ctr" rtl="0">
              <a:lnSpc>
                <a:spcPct val="80000"/>
              </a:lnSpc>
              <a:spcBef>
                <a:spcPts val="0"/>
              </a:spcBef>
              <a:spcAft>
                <a:spcPts val="0"/>
              </a:spcAft>
              <a:buClr>
                <a:schemeClr val="dk1"/>
              </a:buClr>
              <a:buSzPts val="275"/>
              <a:buFont typeface="Arial"/>
              <a:buNone/>
            </a:pPr>
            <a:r>
              <a:rPr lang="en-GB" sz="1500" dirty="0">
                <a:solidFill>
                  <a:schemeClr val="lt1"/>
                </a:solidFill>
              </a:rPr>
              <a:t>Rita da Cruz </a:t>
            </a:r>
            <a:r>
              <a:rPr lang="en-GB" sz="1500" dirty="0" err="1">
                <a:solidFill>
                  <a:schemeClr val="lt1"/>
                </a:solidFill>
              </a:rPr>
              <a:t>Fardilha</a:t>
            </a:r>
            <a:endParaRPr sz="1500" dirty="0">
              <a:solidFill>
                <a:schemeClr val="lt1"/>
              </a:solidFill>
            </a:endParaRPr>
          </a:p>
          <a:p>
            <a:pPr marL="0" lvl="0" indent="0" algn="ctr" rtl="0">
              <a:lnSpc>
                <a:spcPct val="80000"/>
              </a:lnSpc>
              <a:spcBef>
                <a:spcPts val="0"/>
              </a:spcBef>
              <a:spcAft>
                <a:spcPts val="0"/>
              </a:spcAft>
              <a:buClr>
                <a:schemeClr val="dk1"/>
              </a:buClr>
              <a:buSzPts val="275"/>
              <a:buFont typeface="Arial"/>
              <a:buNone/>
            </a:pPr>
            <a:r>
              <a:rPr lang="en-GB" sz="1500" dirty="0">
                <a:solidFill>
                  <a:schemeClr val="lt1"/>
                </a:solidFill>
              </a:rPr>
              <a:t>Iván Sermanoukian Molina</a:t>
            </a:r>
            <a:endParaRPr sz="1500" dirty="0">
              <a:solidFill>
                <a:schemeClr val="lt1"/>
              </a:solidFill>
            </a:endParaRPr>
          </a:p>
          <a:p>
            <a:pPr marL="0" lvl="0" indent="0" algn="ctr" rtl="0">
              <a:lnSpc>
                <a:spcPct val="80000"/>
              </a:lnSpc>
              <a:spcBef>
                <a:spcPts val="0"/>
              </a:spcBef>
              <a:spcAft>
                <a:spcPts val="0"/>
              </a:spcAft>
              <a:buClr>
                <a:schemeClr val="dk1"/>
              </a:buClr>
              <a:buSzPts val="275"/>
              <a:buFont typeface="Arial"/>
              <a:buNone/>
            </a:pPr>
            <a:r>
              <a:rPr lang="en-GB" sz="1500" dirty="0">
                <a:solidFill>
                  <a:schemeClr val="lt1"/>
                </a:solidFill>
              </a:rPr>
              <a:t>Yi Qiang Ji Zhang</a:t>
            </a:r>
            <a:endParaRPr sz="1500" dirty="0">
              <a:solidFill>
                <a:schemeClr val="lt1"/>
              </a:solidFill>
            </a:endParaRPr>
          </a:p>
          <a:p>
            <a:pPr marL="0" lvl="0" indent="0" algn="ctr" rtl="0">
              <a:lnSpc>
                <a:spcPct val="80000"/>
              </a:lnSpc>
              <a:spcBef>
                <a:spcPts val="0"/>
              </a:spcBef>
              <a:spcAft>
                <a:spcPts val="0"/>
              </a:spcAft>
              <a:buClr>
                <a:schemeClr val="dk1"/>
              </a:buClr>
              <a:buSzPts val="275"/>
              <a:buFont typeface="Arial"/>
              <a:buNone/>
            </a:pPr>
            <a:r>
              <a:rPr lang="en-GB" sz="1500" dirty="0" err="1">
                <a:solidFill>
                  <a:schemeClr val="lt1"/>
                </a:solidFill>
              </a:rPr>
              <a:t>Èric</a:t>
            </a:r>
            <a:r>
              <a:rPr lang="en-GB" sz="1500" dirty="0">
                <a:solidFill>
                  <a:schemeClr val="lt1"/>
                </a:solidFill>
              </a:rPr>
              <a:t> Montserrat Robles</a:t>
            </a:r>
            <a:endParaRPr sz="1500" dirty="0">
              <a:solidFill>
                <a:schemeClr val="lt1"/>
              </a:solidFill>
            </a:endParaRPr>
          </a:p>
          <a:p>
            <a:pPr marL="0" lvl="0" indent="0" algn="ctr" rtl="0">
              <a:lnSpc>
                <a:spcPct val="80000"/>
              </a:lnSpc>
              <a:spcBef>
                <a:spcPts val="0"/>
              </a:spcBef>
              <a:spcAft>
                <a:spcPts val="0"/>
              </a:spcAft>
              <a:buSzPts val="275"/>
              <a:buNone/>
            </a:pPr>
            <a:endParaRPr sz="1500" dirty="0">
              <a:solidFill>
                <a:schemeClr val="lt1"/>
              </a:solidFill>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pic>
        <p:nvPicPr>
          <p:cNvPr id="116" name="Google Shape;116;p22"/>
          <p:cNvPicPr preferRelativeResize="0"/>
          <p:nvPr/>
        </p:nvPicPr>
        <p:blipFill>
          <a:blip r:embed="rId3">
            <a:alphaModFix/>
          </a:blip>
          <a:stretch>
            <a:fillRect/>
          </a:stretch>
        </p:blipFill>
        <p:spPr>
          <a:xfrm>
            <a:off x="217708" y="1284100"/>
            <a:ext cx="8578084"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pic>
        <p:nvPicPr>
          <p:cNvPr id="122" name="Google Shape;122;p23"/>
          <p:cNvPicPr preferRelativeResize="0"/>
          <p:nvPr/>
        </p:nvPicPr>
        <p:blipFill>
          <a:blip r:embed="rId3">
            <a:alphaModFix/>
          </a:blip>
          <a:stretch>
            <a:fillRect/>
          </a:stretch>
        </p:blipFill>
        <p:spPr>
          <a:xfrm>
            <a:off x="627964" y="0"/>
            <a:ext cx="7888072"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271400" y="16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endParaRPr sz="2220">
              <a:solidFill>
                <a:schemeClr val="lt1"/>
              </a:solidFill>
            </a:endParaRPr>
          </a:p>
        </p:txBody>
      </p:sp>
      <p:sp>
        <p:nvSpPr>
          <p:cNvPr id="128" name="Google Shape;12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9" name="Google Shape;12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130" name="Google Shape;130;p24" title="NewHorizonsPluto.avi">
            <a:hlinkClick r:id="rId3"/>
          </p:cNvPr>
          <p:cNvPicPr preferRelativeResize="0"/>
          <p:nvPr/>
        </p:nvPicPr>
        <p:blipFill>
          <a:blip r:embed="rId4">
            <a:alphaModFix/>
          </a:blip>
          <a:stretch>
            <a:fillRect/>
          </a:stretch>
        </p:blipFill>
        <p:spPr>
          <a:xfrm>
            <a:off x="4539750" y="1361000"/>
            <a:ext cx="3999125" cy="2999344"/>
          </a:xfrm>
          <a:prstGeom prst="rect">
            <a:avLst/>
          </a:prstGeom>
          <a:noFill/>
          <a:ln>
            <a:noFill/>
          </a:ln>
          <a:effectLst>
            <a:outerShdw blurRad="57150" dist="19050" dir="5400000" algn="bl" rotWithShape="0">
              <a:srgbClr val="000000">
                <a:alpha val="50000"/>
              </a:srgbClr>
            </a:outerShdw>
          </a:effectLst>
        </p:spPr>
      </p:pic>
      <p:pic>
        <p:nvPicPr>
          <p:cNvPr id="131" name="Google Shape;131;p24" title="NewHorizonsFlybyJupiter.avi">
            <a:hlinkClick r:id="rId5"/>
          </p:cNvPr>
          <p:cNvPicPr preferRelativeResize="0"/>
          <p:nvPr/>
        </p:nvPicPr>
        <p:blipFill>
          <a:blip r:embed="rId6">
            <a:alphaModFix/>
          </a:blip>
          <a:stretch>
            <a:fillRect/>
          </a:stretch>
        </p:blipFill>
        <p:spPr>
          <a:xfrm>
            <a:off x="359175" y="1361000"/>
            <a:ext cx="3999143" cy="299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7" name="Google Shape;13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
        <p:nvSpPr>
          <p:cNvPr id="138" name="Google Shape;138;p25"/>
          <p:cNvSpPr txBox="1">
            <a:spLocks noGrp="1"/>
          </p:cNvSpPr>
          <p:nvPr>
            <p:ph type="ctrTitle" idx="4294967295"/>
          </p:nvPr>
        </p:nvSpPr>
        <p:spPr>
          <a:xfrm>
            <a:off x="311708" y="729775"/>
            <a:ext cx="8520600" cy="20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00" b="1">
                <a:solidFill>
                  <a:schemeClr val="lt1"/>
                </a:solidFill>
              </a:rPr>
              <a:t>“Rediscover” Linda Morabito’s volcanic plume on Io</a:t>
            </a:r>
            <a:endParaRPr sz="2600" b="1">
              <a:solidFill>
                <a:schemeClr val="lt1"/>
              </a:solidFill>
            </a:endParaRPr>
          </a:p>
        </p:txBody>
      </p:sp>
      <p:sp>
        <p:nvSpPr>
          <p:cNvPr id="139" name="Google Shape;139;p25"/>
          <p:cNvSpPr txBox="1">
            <a:spLocks noGrp="1"/>
          </p:cNvSpPr>
          <p:nvPr>
            <p:ph type="subTitle" idx="4294967295"/>
          </p:nvPr>
        </p:nvSpPr>
        <p:spPr>
          <a:xfrm>
            <a:off x="436050" y="29777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solidFill>
                  <a:srgbClr val="E4E8EE"/>
                </a:solidFill>
              </a:rPr>
              <a:t>A3 - Image Processing Assignment</a:t>
            </a:r>
            <a:endParaRPr>
              <a:solidFill>
                <a:srgbClr val="E4E8E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
        <p:nvSpPr>
          <p:cNvPr id="145" name="Google Shape;145;p26"/>
          <p:cNvSpPr txBox="1">
            <a:spLocks noGrp="1"/>
          </p:cNvSpPr>
          <p:nvPr>
            <p:ph type="subTitle" idx="4294967295"/>
          </p:nvPr>
        </p:nvSpPr>
        <p:spPr>
          <a:xfrm>
            <a:off x="311700" y="244775"/>
            <a:ext cx="8520600" cy="336000"/>
          </a:xfrm>
          <a:prstGeom prst="rect">
            <a:avLst/>
          </a:prstGeom>
        </p:spPr>
        <p:txBody>
          <a:bodyPr spcFirstLastPara="1" wrap="square" lIns="91425" tIns="91425" rIns="91425" bIns="91425" anchor="t" anchorCtr="0">
            <a:normAutofit fontScale="55000"/>
          </a:bodyPr>
          <a:lstStyle/>
          <a:p>
            <a:pPr marL="0" lvl="0" indent="0" algn="just" rtl="0">
              <a:spcBef>
                <a:spcPts val="0"/>
              </a:spcBef>
              <a:spcAft>
                <a:spcPts val="1200"/>
              </a:spcAft>
              <a:buNone/>
            </a:pPr>
            <a:r>
              <a:rPr lang="en-GB">
                <a:solidFill>
                  <a:srgbClr val="E4E8EE"/>
                </a:solidFill>
              </a:rPr>
              <a:t>A3 - Image Processing Workflow to reveal the plume</a:t>
            </a:r>
            <a:endParaRPr>
              <a:solidFill>
                <a:srgbClr val="E4E8EE"/>
              </a:solidFill>
            </a:endParaRPr>
          </a:p>
        </p:txBody>
      </p:sp>
      <p:sp>
        <p:nvSpPr>
          <p:cNvPr id="146" name="Google Shape;146;p26"/>
          <p:cNvSpPr/>
          <p:nvPr/>
        </p:nvSpPr>
        <p:spPr>
          <a:xfrm>
            <a:off x="3040125" y="605750"/>
            <a:ext cx="2790300" cy="321300"/>
          </a:xfrm>
          <a:prstGeom prst="rect">
            <a:avLst/>
          </a:prstGeom>
          <a:solidFill>
            <a:srgbClr val="0856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GEOMED image in binari format</a:t>
            </a:r>
            <a:endParaRPr>
              <a:solidFill>
                <a:srgbClr val="FFFFFF"/>
              </a:solidFill>
            </a:endParaRPr>
          </a:p>
        </p:txBody>
      </p:sp>
      <p:sp>
        <p:nvSpPr>
          <p:cNvPr id="147" name="Google Shape;147;p26"/>
          <p:cNvSpPr/>
          <p:nvPr/>
        </p:nvSpPr>
        <p:spPr>
          <a:xfrm>
            <a:off x="3020032" y="1091700"/>
            <a:ext cx="2830500" cy="525300"/>
          </a:xfrm>
          <a:prstGeom prst="rect">
            <a:avLst/>
          </a:prstGeom>
          <a:solidFill>
            <a:srgbClr val="0B77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Convert image into a suitable format with </a:t>
            </a:r>
            <a:r>
              <a:rPr lang="en-GB" sz="1000" i="1">
                <a:solidFill>
                  <a:srgbClr val="FFFFFF"/>
                </a:solidFill>
                <a:latin typeface="Roboto"/>
                <a:ea typeface="Roboto"/>
                <a:cs typeface="Roboto"/>
                <a:sym typeface="Roboto"/>
              </a:rPr>
              <a:t>VICARREAD5</a:t>
            </a:r>
            <a:endParaRPr sz="1000" i="1">
              <a:solidFill>
                <a:srgbClr val="FFFFFF"/>
              </a:solidFill>
              <a:latin typeface="Roboto"/>
              <a:ea typeface="Roboto"/>
              <a:cs typeface="Roboto"/>
              <a:sym typeface="Roboto"/>
            </a:endParaRPr>
          </a:p>
        </p:txBody>
      </p:sp>
      <p:sp>
        <p:nvSpPr>
          <p:cNvPr id="148" name="Google Shape;148;p26"/>
          <p:cNvSpPr/>
          <p:nvPr/>
        </p:nvSpPr>
        <p:spPr>
          <a:xfrm>
            <a:off x="6239925" y="2711375"/>
            <a:ext cx="2732700" cy="525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Provoke small changes to avoid loss of detail and image burning.</a:t>
            </a:r>
            <a:endParaRPr>
              <a:solidFill>
                <a:srgbClr val="FFFFFF"/>
              </a:solidFill>
            </a:endParaRPr>
          </a:p>
        </p:txBody>
      </p:sp>
      <p:sp>
        <p:nvSpPr>
          <p:cNvPr id="149" name="Google Shape;149;p26"/>
          <p:cNvSpPr/>
          <p:nvPr/>
        </p:nvSpPr>
        <p:spPr>
          <a:xfrm>
            <a:off x="3382425" y="4852675"/>
            <a:ext cx="2105100" cy="126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7 Convert into uint16 and save</a:t>
            </a:r>
            <a:endParaRPr>
              <a:solidFill>
                <a:srgbClr val="FFFFFF"/>
              </a:solidFill>
            </a:endParaRPr>
          </a:p>
        </p:txBody>
      </p:sp>
      <p:cxnSp>
        <p:nvCxnSpPr>
          <p:cNvPr id="150" name="Google Shape;150;p26"/>
          <p:cNvCxnSpPr>
            <a:stCxn id="147" idx="0"/>
            <a:endCxn id="146" idx="2"/>
          </p:cNvCxnSpPr>
          <p:nvPr/>
        </p:nvCxnSpPr>
        <p:spPr>
          <a:xfrm rot="-5400000">
            <a:off x="4353232" y="1009050"/>
            <a:ext cx="164700" cy="600"/>
          </a:xfrm>
          <a:prstGeom prst="bentConnector3">
            <a:avLst>
              <a:gd name="adj1" fmla="val 49985"/>
            </a:avLst>
          </a:prstGeom>
          <a:noFill/>
          <a:ln w="9525" cap="flat" cmpd="sng">
            <a:solidFill>
              <a:srgbClr val="C2C2C2"/>
            </a:solidFill>
            <a:prstDash val="solid"/>
            <a:round/>
            <a:headEnd type="none" w="sm" len="sm"/>
            <a:tailEnd type="none" w="sm" len="sm"/>
          </a:ln>
        </p:spPr>
      </p:cxnSp>
      <p:cxnSp>
        <p:nvCxnSpPr>
          <p:cNvPr id="151" name="Google Shape;151;p26"/>
          <p:cNvCxnSpPr>
            <a:stCxn id="147" idx="2"/>
            <a:endCxn id="148" idx="0"/>
          </p:cNvCxnSpPr>
          <p:nvPr/>
        </p:nvCxnSpPr>
        <p:spPr>
          <a:xfrm rot="-5400000" flipH="1">
            <a:off x="5473582" y="578700"/>
            <a:ext cx="1094400" cy="3171000"/>
          </a:xfrm>
          <a:prstGeom prst="bentConnector3">
            <a:avLst>
              <a:gd name="adj1" fmla="val 49999"/>
            </a:avLst>
          </a:prstGeom>
          <a:noFill/>
          <a:ln w="9525" cap="flat" cmpd="sng">
            <a:solidFill>
              <a:srgbClr val="C2C2C2"/>
            </a:solidFill>
            <a:prstDash val="solid"/>
            <a:round/>
            <a:headEnd type="none" w="sm" len="sm"/>
            <a:tailEnd type="none" w="sm" len="sm"/>
          </a:ln>
        </p:spPr>
      </p:cxnSp>
      <p:cxnSp>
        <p:nvCxnSpPr>
          <p:cNvPr id="152" name="Google Shape;152;p26"/>
          <p:cNvCxnSpPr>
            <a:stCxn id="149" idx="0"/>
          </p:cNvCxnSpPr>
          <p:nvPr/>
        </p:nvCxnSpPr>
        <p:spPr>
          <a:xfrm rot="-5400000">
            <a:off x="2844675" y="3261775"/>
            <a:ext cx="3181200" cy="600"/>
          </a:xfrm>
          <a:prstGeom prst="bentConnector3">
            <a:avLst>
              <a:gd name="adj1" fmla="val 50000"/>
            </a:avLst>
          </a:prstGeom>
          <a:noFill/>
          <a:ln w="9525" cap="flat" cmpd="sng">
            <a:solidFill>
              <a:srgbClr val="C2C2C2"/>
            </a:solidFill>
            <a:prstDash val="solid"/>
            <a:round/>
            <a:headEnd type="stealth" w="sm" len="sm"/>
            <a:tailEnd type="none" w="sm" len="sm"/>
          </a:ln>
        </p:spPr>
      </p:cxnSp>
      <p:sp>
        <p:nvSpPr>
          <p:cNvPr id="153" name="Google Shape;153;p26"/>
          <p:cNvSpPr/>
          <p:nvPr/>
        </p:nvSpPr>
        <p:spPr>
          <a:xfrm>
            <a:off x="3020325" y="1742113"/>
            <a:ext cx="2830500" cy="321300"/>
          </a:xfrm>
          <a:prstGeom prst="rect">
            <a:avLst/>
          </a:prstGeom>
          <a:solidFill>
            <a:srgbClr val="0B77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Convert uint16 into double format</a:t>
            </a:r>
            <a:endParaRPr sz="1000" i="1">
              <a:solidFill>
                <a:srgbClr val="FFFFFF"/>
              </a:solidFill>
              <a:latin typeface="Roboto"/>
              <a:ea typeface="Roboto"/>
              <a:cs typeface="Roboto"/>
              <a:sym typeface="Roboto"/>
            </a:endParaRPr>
          </a:p>
        </p:txBody>
      </p:sp>
      <p:sp>
        <p:nvSpPr>
          <p:cNvPr id="154" name="Google Shape;154;p26"/>
          <p:cNvSpPr/>
          <p:nvPr/>
        </p:nvSpPr>
        <p:spPr>
          <a:xfrm>
            <a:off x="3522825" y="2255134"/>
            <a:ext cx="18255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1-Improve contrast</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155" name="Google Shape;155;p26"/>
          <p:cNvSpPr/>
          <p:nvPr/>
        </p:nvSpPr>
        <p:spPr>
          <a:xfrm>
            <a:off x="3522825" y="2711384"/>
            <a:ext cx="18255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2-Increase local brighten</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156" name="Google Shape;156;p26"/>
          <p:cNvSpPr/>
          <p:nvPr/>
        </p:nvSpPr>
        <p:spPr>
          <a:xfrm>
            <a:off x="3522225" y="3112284"/>
            <a:ext cx="18255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3-Adjust local contrast</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157" name="Google Shape;157;p26"/>
          <p:cNvSpPr/>
          <p:nvPr/>
        </p:nvSpPr>
        <p:spPr>
          <a:xfrm>
            <a:off x="3455325" y="3547363"/>
            <a:ext cx="19593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4-Increase exposure dark areas</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158" name="Google Shape;158;p26"/>
          <p:cNvSpPr/>
          <p:nvPr/>
        </p:nvSpPr>
        <p:spPr>
          <a:xfrm>
            <a:off x="3455325" y="3982476"/>
            <a:ext cx="19593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5-Adjust overall contrast</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159" name="Google Shape;159;p26"/>
          <p:cNvSpPr/>
          <p:nvPr/>
        </p:nvSpPr>
        <p:spPr>
          <a:xfrm>
            <a:off x="3455325" y="4397689"/>
            <a:ext cx="1959300" cy="321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6-Sharpen small detail</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cxnSp>
        <p:nvCxnSpPr>
          <p:cNvPr id="160" name="Google Shape;160;p26"/>
          <p:cNvCxnSpPr>
            <a:endCxn id="154" idx="3"/>
          </p:cNvCxnSpPr>
          <p:nvPr/>
        </p:nvCxnSpPr>
        <p:spPr>
          <a:xfrm rot="10800000">
            <a:off x="5348325" y="2415784"/>
            <a:ext cx="907800" cy="57510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26"/>
          <p:cNvCxnSpPr>
            <a:stCxn id="148" idx="1"/>
            <a:endCxn id="155" idx="3"/>
          </p:cNvCxnSpPr>
          <p:nvPr/>
        </p:nvCxnSpPr>
        <p:spPr>
          <a:xfrm rot="10800000">
            <a:off x="5348325" y="2872025"/>
            <a:ext cx="891600" cy="10200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26"/>
          <p:cNvCxnSpPr>
            <a:stCxn id="148" idx="1"/>
            <a:endCxn id="156" idx="3"/>
          </p:cNvCxnSpPr>
          <p:nvPr/>
        </p:nvCxnSpPr>
        <p:spPr>
          <a:xfrm flipH="1">
            <a:off x="5347725" y="2974025"/>
            <a:ext cx="892200" cy="2988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6"/>
          <p:cNvCxnSpPr>
            <a:stCxn id="148" idx="1"/>
            <a:endCxn id="157" idx="3"/>
          </p:cNvCxnSpPr>
          <p:nvPr/>
        </p:nvCxnSpPr>
        <p:spPr>
          <a:xfrm flipH="1">
            <a:off x="5414625" y="2974025"/>
            <a:ext cx="825300" cy="73410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26"/>
          <p:cNvCxnSpPr>
            <a:stCxn id="148" idx="1"/>
            <a:endCxn id="158" idx="3"/>
          </p:cNvCxnSpPr>
          <p:nvPr/>
        </p:nvCxnSpPr>
        <p:spPr>
          <a:xfrm flipH="1">
            <a:off x="5414625" y="2974025"/>
            <a:ext cx="825300" cy="116910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26"/>
          <p:cNvCxnSpPr>
            <a:stCxn id="148" idx="1"/>
            <a:endCxn id="159" idx="3"/>
          </p:cNvCxnSpPr>
          <p:nvPr/>
        </p:nvCxnSpPr>
        <p:spPr>
          <a:xfrm flipH="1">
            <a:off x="5414625" y="2974025"/>
            <a:ext cx="825300" cy="158430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6"/>
          <p:cNvSpPr/>
          <p:nvPr/>
        </p:nvSpPr>
        <p:spPr>
          <a:xfrm>
            <a:off x="80225" y="3923500"/>
            <a:ext cx="2732700" cy="2988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Re-run until the result is acceptable</a:t>
            </a:r>
            <a:endParaRPr>
              <a:solidFill>
                <a:srgbClr val="FFFFFF"/>
              </a:solidFill>
            </a:endParaRPr>
          </a:p>
        </p:txBody>
      </p:sp>
      <p:cxnSp>
        <p:nvCxnSpPr>
          <p:cNvPr id="167" name="Google Shape;167;p26"/>
          <p:cNvCxnSpPr>
            <a:stCxn id="159" idx="1"/>
            <a:endCxn id="166" idx="2"/>
          </p:cNvCxnSpPr>
          <p:nvPr/>
        </p:nvCxnSpPr>
        <p:spPr>
          <a:xfrm rot="10800000">
            <a:off x="1446525" y="4222339"/>
            <a:ext cx="2008800" cy="336000"/>
          </a:xfrm>
          <a:prstGeom prst="bentConnector2">
            <a:avLst/>
          </a:prstGeom>
          <a:noFill/>
          <a:ln w="9525" cap="flat" cmpd="sng">
            <a:solidFill>
              <a:schemeClr val="accent5"/>
            </a:solidFill>
            <a:prstDash val="solid"/>
            <a:round/>
            <a:headEnd type="none" w="med" len="med"/>
            <a:tailEnd type="stealth" w="med" len="med"/>
          </a:ln>
        </p:spPr>
      </p:cxnSp>
      <p:cxnSp>
        <p:nvCxnSpPr>
          <p:cNvPr id="168" name="Google Shape;168;p26"/>
          <p:cNvCxnSpPr>
            <a:stCxn id="166" idx="0"/>
            <a:endCxn id="154" idx="1"/>
          </p:cNvCxnSpPr>
          <p:nvPr/>
        </p:nvCxnSpPr>
        <p:spPr>
          <a:xfrm rot="-5400000">
            <a:off x="1730825" y="2131450"/>
            <a:ext cx="1507800" cy="2076300"/>
          </a:xfrm>
          <a:prstGeom prst="bentConnector2">
            <a:avLst/>
          </a:prstGeom>
          <a:noFill/>
          <a:ln w="9525" cap="flat" cmpd="sng">
            <a:solidFill>
              <a:schemeClr val="accent5"/>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rot="-5400000">
            <a:off x="-700566" y="2012316"/>
            <a:ext cx="4292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Io’s plume re-discovered</a:t>
            </a:r>
            <a:endParaRPr>
              <a:solidFill>
                <a:schemeClr val="lt1"/>
              </a:solidFill>
            </a:endParaRPr>
          </a:p>
        </p:txBody>
      </p:sp>
      <p:sp>
        <p:nvSpPr>
          <p:cNvPr id="174" name="Google Shape;17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pic>
        <p:nvPicPr>
          <p:cNvPr id="175" name="Google Shape;175;p27"/>
          <p:cNvPicPr preferRelativeResize="0"/>
          <p:nvPr/>
        </p:nvPicPr>
        <p:blipFill>
          <a:blip r:embed="rId3">
            <a:alphaModFix/>
          </a:blip>
          <a:stretch>
            <a:fillRect/>
          </a:stretch>
        </p:blipFill>
        <p:spPr>
          <a:xfrm>
            <a:off x="1896863" y="152637"/>
            <a:ext cx="5350277" cy="483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115125"/>
            <a:ext cx="4142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Can stars be identified?</a:t>
            </a:r>
            <a:endParaRPr>
              <a:solidFill>
                <a:schemeClr val="lt1"/>
              </a:solidFill>
            </a:endParaRPr>
          </a:p>
        </p:txBody>
      </p:sp>
      <p:sp>
        <p:nvSpPr>
          <p:cNvPr id="181" name="Google Shape;18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pic>
        <p:nvPicPr>
          <p:cNvPr id="182" name="Google Shape;182;p28"/>
          <p:cNvPicPr preferRelativeResize="0"/>
          <p:nvPr/>
        </p:nvPicPr>
        <p:blipFill>
          <a:blip r:embed="rId3">
            <a:alphaModFix/>
          </a:blip>
          <a:stretch>
            <a:fillRect/>
          </a:stretch>
        </p:blipFill>
        <p:spPr>
          <a:xfrm>
            <a:off x="5067850" y="687812"/>
            <a:ext cx="3811548" cy="3523076"/>
          </a:xfrm>
          <a:prstGeom prst="rect">
            <a:avLst/>
          </a:prstGeom>
          <a:noFill/>
          <a:ln>
            <a:noFill/>
          </a:ln>
        </p:spPr>
      </p:pic>
      <p:pic>
        <p:nvPicPr>
          <p:cNvPr id="183" name="Google Shape;183;p28"/>
          <p:cNvPicPr preferRelativeResize="0"/>
          <p:nvPr/>
        </p:nvPicPr>
        <p:blipFill>
          <a:blip r:embed="rId4">
            <a:alphaModFix/>
          </a:blip>
          <a:stretch>
            <a:fillRect/>
          </a:stretch>
        </p:blipFill>
        <p:spPr>
          <a:xfrm>
            <a:off x="167400" y="687813"/>
            <a:ext cx="4900460" cy="3523075"/>
          </a:xfrm>
          <a:prstGeom prst="rect">
            <a:avLst/>
          </a:prstGeom>
          <a:noFill/>
          <a:ln>
            <a:noFill/>
          </a:ln>
        </p:spPr>
      </p:pic>
      <p:cxnSp>
        <p:nvCxnSpPr>
          <p:cNvPr id="184" name="Google Shape;184;p28"/>
          <p:cNvCxnSpPr/>
          <p:nvPr/>
        </p:nvCxnSpPr>
        <p:spPr>
          <a:xfrm>
            <a:off x="3209075" y="3284050"/>
            <a:ext cx="3613800" cy="405000"/>
          </a:xfrm>
          <a:prstGeom prst="straightConnector1">
            <a:avLst/>
          </a:prstGeom>
          <a:noFill/>
          <a:ln w="9525" cap="flat" cmpd="sng">
            <a:solidFill>
              <a:schemeClr val="lt1"/>
            </a:solidFill>
            <a:prstDash val="solid"/>
            <a:round/>
            <a:headEnd type="none" w="med" len="med"/>
            <a:tailEnd type="triangle" w="med" len="med"/>
          </a:ln>
        </p:spPr>
      </p:cxnSp>
      <p:cxnSp>
        <p:nvCxnSpPr>
          <p:cNvPr id="185" name="Google Shape;185;p28"/>
          <p:cNvCxnSpPr/>
          <p:nvPr/>
        </p:nvCxnSpPr>
        <p:spPr>
          <a:xfrm>
            <a:off x="3201575" y="3276550"/>
            <a:ext cx="4431300" cy="127500"/>
          </a:xfrm>
          <a:prstGeom prst="straightConnector1">
            <a:avLst/>
          </a:prstGeom>
          <a:noFill/>
          <a:ln w="9525" cap="flat" cmpd="sng">
            <a:solidFill>
              <a:schemeClr val="lt1"/>
            </a:solidFill>
            <a:prstDash val="solid"/>
            <a:round/>
            <a:headEnd type="none" w="med" len="med"/>
            <a:tailEnd type="triangle" w="med" len="med"/>
          </a:ln>
        </p:spPr>
      </p:cxnSp>
      <p:cxnSp>
        <p:nvCxnSpPr>
          <p:cNvPr id="186" name="Google Shape;186;p28"/>
          <p:cNvCxnSpPr/>
          <p:nvPr/>
        </p:nvCxnSpPr>
        <p:spPr>
          <a:xfrm>
            <a:off x="2541750" y="1881950"/>
            <a:ext cx="4356300" cy="1582200"/>
          </a:xfrm>
          <a:prstGeom prst="straightConnector1">
            <a:avLst/>
          </a:prstGeom>
          <a:noFill/>
          <a:ln w="9525" cap="flat" cmpd="sng">
            <a:solidFill>
              <a:srgbClr val="FF0000"/>
            </a:solidFill>
            <a:prstDash val="solid"/>
            <a:round/>
            <a:headEnd type="none" w="med" len="med"/>
            <a:tailEnd type="triangle" w="med" len="med"/>
          </a:ln>
        </p:spPr>
      </p:cxnSp>
      <p:cxnSp>
        <p:nvCxnSpPr>
          <p:cNvPr id="187" name="Google Shape;187;p28"/>
          <p:cNvCxnSpPr/>
          <p:nvPr/>
        </p:nvCxnSpPr>
        <p:spPr>
          <a:xfrm>
            <a:off x="2768000" y="1710750"/>
            <a:ext cx="4887300" cy="1655700"/>
          </a:xfrm>
          <a:prstGeom prst="straightConnector1">
            <a:avLst/>
          </a:prstGeom>
          <a:noFill/>
          <a:ln w="9525" cap="flat" cmpd="sng">
            <a:solidFill>
              <a:srgbClr val="FF0000"/>
            </a:solidFill>
            <a:prstDash val="solid"/>
            <a:round/>
            <a:headEnd type="none" w="med" len="med"/>
            <a:tailEnd type="triangle" w="med" len="med"/>
          </a:ln>
        </p:spPr>
      </p:cxnSp>
      <p:sp>
        <p:nvSpPr>
          <p:cNvPr id="188" name="Google Shape;188;p28"/>
          <p:cNvSpPr txBox="1">
            <a:spLocks noGrp="1"/>
          </p:cNvSpPr>
          <p:nvPr>
            <p:ph type="title"/>
          </p:nvPr>
        </p:nvSpPr>
        <p:spPr>
          <a:xfrm>
            <a:off x="578425" y="4253075"/>
            <a:ext cx="8520600" cy="1020900"/>
          </a:xfrm>
          <a:prstGeom prst="rect">
            <a:avLst/>
          </a:prstGeom>
        </p:spPr>
        <p:txBody>
          <a:bodyPr spcFirstLastPara="1" wrap="square" lIns="91425" tIns="91425" rIns="91425" bIns="91425" anchor="t" anchorCtr="0">
            <a:normAutofit fontScale="90000"/>
          </a:bodyPr>
          <a:lstStyle/>
          <a:p>
            <a:pPr marL="457200" lvl="0" indent="0" algn="just" rtl="0">
              <a:spcBef>
                <a:spcPts val="0"/>
              </a:spcBef>
              <a:spcAft>
                <a:spcPts val="0"/>
              </a:spcAft>
              <a:buNone/>
            </a:pPr>
            <a:r>
              <a:rPr lang="en-GB" sz="1500">
                <a:solidFill>
                  <a:schemeClr val="lt1"/>
                </a:solidFill>
              </a:rPr>
              <a:t>Cases:</a:t>
            </a:r>
            <a:r>
              <a:rPr lang="en-GB" sz="1800">
                <a:solidFill>
                  <a:schemeClr val="lt1"/>
                </a:solidFill>
              </a:rPr>
              <a:t> </a:t>
            </a:r>
            <a:endParaRPr sz="1800">
              <a:solidFill>
                <a:schemeClr val="lt1"/>
              </a:solidFill>
            </a:endParaRPr>
          </a:p>
          <a:p>
            <a:pPr marL="457200" lvl="0" indent="-297180" algn="just" rtl="0">
              <a:spcBef>
                <a:spcPts val="0"/>
              </a:spcBef>
              <a:spcAft>
                <a:spcPts val="0"/>
              </a:spcAft>
              <a:buClr>
                <a:schemeClr val="lt1"/>
              </a:buClr>
              <a:buSzPct val="100000"/>
              <a:buAutoNum type="arabicPeriod"/>
            </a:pPr>
            <a:r>
              <a:rPr lang="en-GB" sz="1200">
                <a:solidFill>
                  <a:schemeClr val="lt1"/>
                </a:solidFill>
              </a:rPr>
              <a:t>Video image is flipped and the upper located stars are the bottom stars in our image.</a:t>
            </a:r>
            <a:endParaRPr sz="1200">
              <a:solidFill>
                <a:schemeClr val="lt1"/>
              </a:solidFill>
            </a:endParaRPr>
          </a:p>
          <a:p>
            <a:pPr marL="457200" lvl="0" indent="-297180" algn="just" rtl="0">
              <a:spcBef>
                <a:spcPts val="0"/>
              </a:spcBef>
              <a:spcAft>
                <a:spcPts val="0"/>
              </a:spcAft>
              <a:buClr>
                <a:schemeClr val="lt1"/>
              </a:buClr>
              <a:buSzPct val="100000"/>
              <a:buAutoNum type="arabicPeriod"/>
            </a:pPr>
            <a:r>
              <a:rPr lang="en-GB" sz="1200">
                <a:solidFill>
                  <a:schemeClr val="lt1"/>
                </a:solidFill>
              </a:rPr>
              <a:t>The image is not flipped and the lower star from the video is one of the marked points in our image</a:t>
            </a:r>
            <a:endParaRPr sz="1200">
              <a:solidFill>
                <a:schemeClr val="lt1"/>
              </a:solidFill>
            </a:endParaRPr>
          </a:p>
          <a:p>
            <a:pPr marL="457200" lvl="0" indent="-297180" algn="just" rtl="0">
              <a:spcBef>
                <a:spcPts val="0"/>
              </a:spcBef>
              <a:spcAft>
                <a:spcPts val="0"/>
              </a:spcAft>
              <a:buClr>
                <a:schemeClr val="lt1"/>
              </a:buClr>
              <a:buSzPct val="100000"/>
              <a:buAutoNum type="arabicPeriod"/>
            </a:pPr>
            <a:r>
              <a:rPr lang="en-GB" sz="1200">
                <a:solidFill>
                  <a:schemeClr val="lt1"/>
                </a:solidFill>
              </a:rPr>
              <a:t>The points marked in our image are noise and do not correspond to any star.</a:t>
            </a:r>
            <a:endParaRPr sz="1200">
              <a:solidFill>
                <a:schemeClr val="lt1"/>
              </a:solidFill>
            </a:endParaRPr>
          </a:p>
          <a:p>
            <a:pPr marL="457200" lvl="0" indent="0" algn="l" rtl="0">
              <a:spcBef>
                <a:spcPts val="0"/>
              </a:spcBef>
              <a:spcAft>
                <a:spcPts val="0"/>
              </a:spcAft>
              <a:buNone/>
            </a:pPr>
            <a:endParaRPr sz="1200">
              <a:solidFill>
                <a:schemeClr val="lt1"/>
              </a:solidFill>
            </a:endParaRPr>
          </a:p>
        </p:txBody>
      </p:sp>
      <p:sp>
        <p:nvSpPr>
          <p:cNvPr id="189" name="Google Shape;189;p28"/>
          <p:cNvSpPr txBox="1"/>
          <p:nvPr/>
        </p:nvSpPr>
        <p:spPr>
          <a:xfrm>
            <a:off x="1245075" y="38837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rPr>
              <a:t>Source: Carl Sagan' Cosmos </a:t>
            </a:r>
            <a:endParaRPr sz="12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
        <p:nvSpPr>
          <p:cNvPr id="195" name="Google Shape;195;p29"/>
          <p:cNvSpPr txBox="1">
            <a:spLocks noGrp="1"/>
          </p:cNvSpPr>
          <p:nvPr>
            <p:ph type="title"/>
          </p:nvPr>
        </p:nvSpPr>
        <p:spPr>
          <a:xfrm>
            <a:off x="311700" y="115125"/>
            <a:ext cx="4142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Plume elevation</a:t>
            </a:r>
            <a:endParaRPr>
              <a:solidFill>
                <a:schemeClr val="lt1"/>
              </a:solidFill>
            </a:endParaRPr>
          </a:p>
        </p:txBody>
      </p:sp>
      <p:pic>
        <p:nvPicPr>
          <p:cNvPr id="196" name="Google Shape;196;p29"/>
          <p:cNvPicPr preferRelativeResize="0"/>
          <p:nvPr/>
        </p:nvPicPr>
        <p:blipFill>
          <a:blip r:embed="rId3">
            <a:alphaModFix/>
          </a:blip>
          <a:stretch>
            <a:fillRect/>
          </a:stretch>
        </p:blipFill>
        <p:spPr>
          <a:xfrm>
            <a:off x="2829225" y="508638"/>
            <a:ext cx="4385400" cy="43361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sp>
        <p:nvSpPr>
          <p:cNvPr id="202" name="Google Shape;202;p30"/>
          <p:cNvSpPr txBox="1">
            <a:spLocks noGrp="1"/>
          </p:cNvSpPr>
          <p:nvPr>
            <p:ph type="title"/>
          </p:nvPr>
        </p:nvSpPr>
        <p:spPr>
          <a:xfrm>
            <a:off x="311700" y="115125"/>
            <a:ext cx="4142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a:solidFill>
                  <a:schemeClr val="lt1"/>
                </a:solidFill>
              </a:rPr>
              <a:t>Overall situation</a:t>
            </a:r>
            <a:endParaRPr>
              <a:solidFill>
                <a:schemeClr val="lt1"/>
              </a:solidFill>
            </a:endParaRPr>
          </a:p>
          <a:p>
            <a:pPr marL="0" lvl="0" indent="0" algn="l" rtl="0">
              <a:spcBef>
                <a:spcPts val="0"/>
              </a:spcBef>
              <a:spcAft>
                <a:spcPts val="0"/>
              </a:spcAft>
              <a:buClr>
                <a:schemeClr val="dk1"/>
              </a:buClr>
              <a:buSzPct val="39285"/>
              <a:buFont typeface="Arial"/>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203" name="Google Shape;203;p30"/>
          <p:cNvPicPr preferRelativeResize="0"/>
          <p:nvPr/>
        </p:nvPicPr>
        <p:blipFill>
          <a:blip r:embed="rId3">
            <a:alphaModFix/>
          </a:blip>
          <a:stretch>
            <a:fillRect/>
          </a:stretch>
        </p:blipFill>
        <p:spPr>
          <a:xfrm>
            <a:off x="4781925" y="30000"/>
            <a:ext cx="4572001" cy="29825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Image Processing Assignment</a:t>
            </a:r>
            <a:endParaRPr sz="3220" b="1">
              <a:solidFill>
                <a:schemeClr val="lt1"/>
              </a:solidFill>
            </a:endParaRPr>
          </a:p>
        </p:txBody>
      </p:sp>
      <p:sp>
        <p:nvSpPr>
          <p:cNvPr id="209" name="Google Shape;209;p31"/>
          <p:cNvSpPr txBox="1">
            <a:spLocks noGrp="1"/>
          </p:cNvSpPr>
          <p:nvPr>
            <p:ph type="body" idx="1"/>
          </p:nvPr>
        </p:nvSpPr>
        <p:spPr>
          <a:xfrm>
            <a:off x="1558200" y="2173000"/>
            <a:ext cx="6027600" cy="3416400"/>
          </a:xfrm>
          <a:prstGeom prst="rect">
            <a:avLst/>
          </a:prstGeom>
          <a:ln>
            <a:noFill/>
          </a:ln>
        </p:spPr>
        <p:txBody>
          <a:bodyPr spcFirstLastPara="1" wrap="square" lIns="91425" tIns="91425" rIns="91425" bIns="91425" anchor="t" anchorCtr="0">
            <a:normAutofit/>
          </a:bodyPr>
          <a:lstStyle/>
          <a:p>
            <a:pPr marL="457200" lvl="0" indent="0" algn="l" rtl="0">
              <a:spcBef>
                <a:spcPts val="0"/>
              </a:spcBef>
              <a:spcAft>
                <a:spcPts val="1200"/>
              </a:spcAft>
              <a:buNone/>
            </a:pPr>
            <a:r>
              <a:rPr lang="en-GB" sz="1620" b="1">
                <a:solidFill>
                  <a:schemeClr val="lt1"/>
                </a:solidFill>
                <a:highlight>
                  <a:schemeClr val="dk1"/>
                </a:highlight>
              </a:rPr>
              <a:t>“It was the stuff of dreams, because I knew I was seeing something that most likely no human being had ever seen before.” Linda Morabito</a:t>
            </a:r>
            <a:endParaRPr sz="200" b="1">
              <a:solidFill>
                <a:schemeClr val="lt1"/>
              </a:solidFill>
              <a:highlight>
                <a:schemeClr val="dk1"/>
              </a:highlight>
            </a:endParaRPr>
          </a:p>
        </p:txBody>
      </p:sp>
      <p:sp>
        <p:nvSpPr>
          <p:cNvPr id="210" name="Google Shape;21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Table of Contents </a:t>
            </a:r>
            <a:endParaRPr>
              <a:solidFill>
                <a:schemeClr val="lt1"/>
              </a:solidFill>
            </a:endParaRPr>
          </a:p>
        </p:txBody>
      </p:sp>
      <p:sp>
        <p:nvSpPr>
          <p:cNvPr id="62" name="Google Shape;62;p14"/>
          <p:cNvSpPr txBox="1">
            <a:spLocks noGrp="1"/>
          </p:cNvSpPr>
          <p:nvPr>
            <p:ph type="body" idx="1"/>
          </p:nvPr>
        </p:nvSpPr>
        <p:spPr>
          <a:xfrm>
            <a:off x="311700" y="14337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lt1"/>
              </a:buClr>
              <a:buSzPts val="1800"/>
              <a:buChar char="●"/>
            </a:pPr>
            <a:r>
              <a:rPr lang="en-GB">
                <a:solidFill>
                  <a:schemeClr val="lt1"/>
                </a:solidFill>
              </a:rPr>
              <a:t>A2 - Spice Assignment</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A3 - Image Processing Assignment</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A4 - Remote Sensing of Earth Assignment</a:t>
            </a:r>
            <a:endParaRPr>
              <a:solidFill>
                <a:schemeClr val="lt1"/>
              </a:solidFill>
            </a:endParaRPr>
          </a:p>
          <a:p>
            <a:pPr marL="457200" lvl="0" indent="-342900" algn="l" rtl="0">
              <a:spcBef>
                <a:spcPts val="0"/>
              </a:spcBef>
              <a:spcAft>
                <a:spcPts val="0"/>
              </a:spcAft>
              <a:buClr>
                <a:schemeClr val="lt1"/>
              </a:buClr>
              <a:buSzPts val="1800"/>
              <a:buChar char="●"/>
            </a:pPr>
            <a:r>
              <a:rPr lang="en-GB">
                <a:solidFill>
                  <a:schemeClr val="lt1"/>
                </a:solidFill>
              </a:rPr>
              <a:t>Remote Sensing of Earth Project</a:t>
            </a:r>
            <a:endParaRPr>
              <a:solidFill>
                <a:schemeClr val="lt1"/>
              </a:solidFill>
            </a:endParaRPr>
          </a:p>
          <a:p>
            <a:pPr marL="457200" lvl="0" indent="0" algn="l" rtl="0">
              <a:spcBef>
                <a:spcPts val="1200"/>
              </a:spcBef>
              <a:spcAft>
                <a:spcPts val="0"/>
              </a:spcAft>
              <a:buNone/>
            </a:pPr>
            <a:r>
              <a:rPr lang="en-GB">
                <a:solidFill>
                  <a:schemeClr val="lt1"/>
                </a:solidFill>
              </a:rPr>
              <a:t>False color images and analysis; Temperature plot for a specific pixel </a:t>
            </a:r>
            <a:endParaRPr>
              <a:solidFill>
                <a:schemeClr val="lt1"/>
              </a:solidFill>
            </a:endParaRPr>
          </a:p>
          <a:p>
            <a:pPr marL="457200" lvl="0" indent="-342900" algn="l" rtl="0">
              <a:spcBef>
                <a:spcPts val="1200"/>
              </a:spcBef>
              <a:spcAft>
                <a:spcPts val="0"/>
              </a:spcAft>
              <a:buClr>
                <a:schemeClr val="lt1"/>
              </a:buClr>
              <a:buSzPts val="1800"/>
              <a:buChar char="●"/>
            </a:pPr>
            <a:r>
              <a:rPr lang="en-GB">
                <a:solidFill>
                  <a:schemeClr val="lt1"/>
                </a:solidFill>
              </a:rPr>
              <a:t>Spice Project</a:t>
            </a:r>
            <a:endParaRPr>
              <a:solidFill>
                <a:schemeClr val="lt1"/>
              </a:solidFill>
            </a:endParaRPr>
          </a:p>
          <a:p>
            <a:pPr marL="457200" lvl="0" indent="0" algn="l" rtl="0">
              <a:spcBef>
                <a:spcPts val="1200"/>
              </a:spcBef>
              <a:spcAft>
                <a:spcPts val="0"/>
              </a:spcAft>
              <a:buNone/>
            </a:pPr>
            <a:r>
              <a:rPr lang="en-GB">
                <a:solidFill>
                  <a:schemeClr val="lt1"/>
                </a:solidFill>
              </a:rPr>
              <a:t>Compare latitude and longitude ranges to different time steps, blue area with the image processing thing, wind velocity estimation </a:t>
            </a:r>
            <a:endParaRPr>
              <a:solidFill>
                <a:schemeClr val="lt1"/>
              </a:solidFill>
            </a:endParaRPr>
          </a:p>
          <a:p>
            <a:pPr marL="457200" lvl="0" indent="0" algn="l" rtl="0">
              <a:spcBef>
                <a:spcPts val="1200"/>
              </a:spcBef>
              <a:spcAft>
                <a:spcPts val="1200"/>
              </a:spcAft>
              <a:buNone/>
            </a:pPr>
            <a:endParaRPr>
              <a:solidFill>
                <a:schemeClr val="lt1"/>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32"/>
          <p:cNvSpPr txBox="1">
            <a:spLocks noGrp="1"/>
          </p:cNvSpPr>
          <p:nvPr>
            <p:ph type="body" idx="1"/>
          </p:nvPr>
        </p:nvSpPr>
        <p:spPr>
          <a:xfrm>
            <a:off x="1558200" y="2173000"/>
            <a:ext cx="6027600" cy="3416400"/>
          </a:xfrm>
          <a:prstGeom prst="rect">
            <a:avLst/>
          </a:prstGeom>
          <a:ln>
            <a:noFill/>
          </a:ln>
        </p:spPr>
        <p:txBody>
          <a:bodyPr spcFirstLastPara="1" wrap="square" lIns="91425" tIns="91425" rIns="91425" bIns="91425" anchor="t" anchorCtr="0">
            <a:normAutofit/>
          </a:bodyPr>
          <a:lstStyle/>
          <a:p>
            <a:pPr marL="457200" lvl="0" indent="0" algn="l" rtl="0">
              <a:spcBef>
                <a:spcPts val="0"/>
              </a:spcBef>
              <a:spcAft>
                <a:spcPts val="1200"/>
              </a:spcAft>
              <a:buNone/>
            </a:pPr>
            <a:r>
              <a:rPr lang="en-GB" sz="1620" b="1">
                <a:solidFill>
                  <a:schemeClr val="lt1"/>
                </a:solidFill>
                <a:highlight>
                  <a:schemeClr val="dk1"/>
                </a:highlight>
              </a:rPr>
              <a:t>“It was the stuff of dreams, because I knew I was seeing something that most likely no human being had ever seen before.” Linda Morabito</a:t>
            </a:r>
            <a:endParaRPr sz="200" b="1">
              <a:solidFill>
                <a:schemeClr val="lt1"/>
              </a:solidFill>
              <a:highlight>
                <a:schemeClr val="dk1"/>
              </a:highlight>
            </a:endParaRPr>
          </a:p>
        </p:txBody>
      </p:sp>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Remote Sensing of Earth Project</a:t>
            </a:r>
            <a:endParaRPr sz="3220" b="1">
              <a:solidFill>
                <a:schemeClr val="lt1"/>
              </a:solidFill>
            </a:endParaRPr>
          </a:p>
        </p:txBody>
      </p:sp>
      <p:sp>
        <p:nvSpPr>
          <p:cNvPr id="222" name="Google Shape;222;p33"/>
          <p:cNvSpPr txBox="1">
            <a:spLocks noGrp="1"/>
          </p:cNvSpPr>
          <p:nvPr>
            <p:ph type="body" idx="1"/>
          </p:nvPr>
        </p:nvSpPr>
        <p:spPr>
          <a:xfrm>
            <a:off x="1558200" y="2173000"/>
            <a:ext cx="6027600" cy="3416400"/>
          </a:xfrm>
          <a:prstGeom prst="rect">
            <a:avLst/>
          </a:prstGeom>
          <a:ln>
            <a:noFill/>
          </a:ln>
        </p:spPr>
        <p:txBody>
          <a:bodyPr spcFirstLastPara="1" wrap="square" lIns="91425" tIns="91425" rIns="91425" bIns="91425" anchor="t" anchorCtr="0">
            <a:normAutofit/>
          </a:bodyPr>
          <a:lstStyle/>
          <a:p>
            <a:pPr marL="457200" lvl="0" indent="0" algn="l" rtl="0">
              <a:spcBef>
                <a:spcPts val="0"/>
              </a:spcBef>
              <a:spcAft>
                <a:spcPts val="1200"/>
              </a:spcAft>
              <a:buNone/>
            </a:pPr>
            <a:r>
              <a:rPr lang="en-GB" sz="1620" b="1">
                <a:solidFill>
                  <a:schemeClr val="lt1"/>
                </a:solidFill>
                <a:highlight>
                  <a:srgbClr val="3C78D8"/>
                </a:highlight>
              </a:rPr>
              <a:t>“Australia's Great Barrier Reef has lost more than half of its corals since 1995 due to warmer seas driven by climate change, a study has found.”</a:t>
            </a:r>
            <a:endParaRPr sz="200" b="1">
              <a:solidFill>
                <a:schemeClr val="lt1"/>
              </a:solidFill>
              <a:highlight>
                <a:srgbClr val="3C78D8"/>
              </a:highlight>
            </a:endParaRPr>
          </a:p>
        </p:txBody>
      </p:sp>
      <p:sp>
        <p:nvSpPr>
          <p:cNvPr id="223" name="Google Shape;22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Reasons of Interest</a:t>
            </a:r>
            <a:endParaRPr sz="3220" b="1">
              <a:solidFill>
                <a:schemeClr val="lt1"/>
              </a:solidFill>
            </a:endParaRPr>
          </a:p>
        </p:txBody>
      </p:sp>
      <p:sp>
        <p:nvSpPr>
          <p:cNvPr id="229" name="Google Shape;229;p34"/>
          <p:cNvSpPr txBox="1">
            <a:spLocks noGrp="1"/>
          </p:cNvSpPr>
          <p:nvPr>
            <p:ph type="body" idx="1"/>
          </p:nvPr>
        </p:nvSpPr>
        <p:spPr>
          <a:xfrm>
            <a:off x="311700" y="1478050"/>
            <a:ext cx="4662000" cy="2348100"/>
          </a:xfrm>
          <a:prstGeom prst="rect">
            <a:avLst/>
          </a:prstGeom>
        </p:spPr>
        <p:txBody>
          <a:bodyPr spcFirstLastPara="1" wrap="square" lIns="91425" tIns="91425" rIns="91425" bIns="91425" anchor="t" anchorCtr="0">
            <a:normAutofit lnSpcReduction="10000"/>
          </a:bodyPr>
          <a:lstStyle/>
          <a:p>
            <a:pPr marL="457200" lvl="0" indent="-368300" algn="just" rtl="0">
              <a:lnSpc>
                <a:spcPct val="100000"/>
              </a:lnSpc>
              <a:spcBef>
                <a:spcPts val="0"/>
              </a:spcBef>
              <a:spcAft>
                <a:spcPts val="0"/>
              </a:spcAft>
              <a:buClr>
                <a:schemeClr val="lt1"/>
              </a:buClr>
              <a:buSzPts val="2200"/>
              <a:buChar char="●"/>
            </a:pPr>
            <a:r>
              <a:rPr lang="en-GB" sz="2200">
                <a:solidFill>
                  <a:schemeClr val="lt1"/>
                </a:solidFill>
              </a:rPr>
              <a:t>World’s largest living structure and, in fact, it is so large that it can be seen from space. </a:t>
            </a:r>
            <a:endParaRPr sz="2200">
              <a:solidFill>
                <a:schemeClr val="lt1"/>
              </a:solidFill>
            </a:endParaRPr>
          </a:p>
          <a:p>
            <a:pPr marL="457200" lvl="0" indent="0" algn="just" rtl="0">
              <a:lnSpc>
                <a:spcPct val="100000"/>
              </a:lnSpc>
              <a:spcBef>
                <a:spcPts val="0"/>
              </a:spcBef>
              <a:spcAft>
                <a:spcPts val="0"/>
              </a:spcAft>
              <a:buNone/>
            </a:pPr>
            <a:endParaRPr sz="2200">
              <a:solidFill>
                <a:schemeClr val="lt1"/>
              </a:solidFill>
            </a:endParaRPr>
          </a:p>
          <a:p>
            <a:pPr marL="457200" lvl="0" indent="-368300" algn="just" rtl="0">
              <a:lnSpc>
                <a:spcPct val="100000"/>
              </a:lnSpc>
              <a:spcBef>
                <a:spcPts val="0"/>
              </a:spcBef>
              <a:spcAft>
                <a:spcPts val="0"/>
              </a:spcAft>
              <a:buClr>
                <a:schemeClr val="lt1"/>
              </a:buClr>
              <a:buSzPts val="2200"/>
              <a:buChar char="●"/>
            </a:pPr>
            <a:r>
              <a:rPr lang="en-GB" sz="2200">
                <a:solidFill>
                  <a:schemeClr val="lt1"/>
                </a:solidFill>
              </a:rPr>
              <a:t>Home for a massive amount of species. </a:t>
            </a:r>
            <a:endParaRPr sz="2200">
              <a:solidFill>
                <a:schemeClr val="lt1"/>
              </a:solidFill>
            </a:endParaRPr>
          </a:p>
          <a:p>
            <a:pPr marL="0" lvl="0" indent="0" algn="l" rtl="0">
              <a:spcBef>
                <a:spcPts val="0"/>
              </a:spcBef>
              <a:spcAft>
                <a:spcPts val="1200"/>
              </a:spcAft>
              <a:buNone/>
            </a:pPr>
            <a:endParaRPr/>
          </a:p>
        </p:txBody>
      </p:sp>
      <p:sp>
        <p:nvSpPr>
          <p:cNvPr id="230" name="Google Shape;2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231" name="Google Shape;231;p34"/>
          <p:cNvPicPr preferRelativeResize="0"/>
          <p:nvPr/>
        </p:nvPicPr>
        <p:blipFill>
          <a:blip r:embed="rId3">
            <a:alphaModFix/>
          </a:blip>
          <a:stretch>
            <a:fillRect/>
          </a:stretch>
        </p:blipFill>
        <p:spPr>
          <a:xfrm>
            <a:off x="5155650" y="1265125"/>
            <a:ext cx="3865502" cy="26132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a:solidFill>
                  <a:schemeClr val="lt1"/>
                </a:solidFill>
              </a:rPr>
              <a:t>Problem Definition</a:t>
            </a:r>
            <a:endParaRPr sz="3220">
              <a:solidFill>
                <a:schemeClr val="lt1"/>
              </a:solidFill>
            </a:endParaRPr>
          </a:p>
        </p:txBody>
      </p:sp>
      <p:sp>
        <p:nvSpPr>
          <p:cNvPr id="237" name="Google Shape;237;p35"/>
          <p:cNvSpPr txBox="1">
            <a:spLocks noGrp="1"/>
          </p:cNvSpPr>
          <p:nvPr>
            <p:ph type="body" idx="1"/>
          </p:nvPr>
        </p:nvSpPr>
        <p:spPr>
          <a:xfrm>
            <a:off x="356350" y="1530275"/>
            <a:ext cx="4662000" cy="2348100"/>
          </a:xfrm>
          <a:prstGeom prst="rect">
            <a:avLst/>
          </a:prstGeom>
        </p:spPr>
        <p:txBody>
          <a:bodyPr spcFirstLastPara="1" wrap="square" lIns="91425" tIns="91425" rIns="91425" bIns="91425" anchor="t" anchorCtr="0">
            <a:normAutofit lnSpcReduction="10000"/>
          </a:bodyPr>
          <a:lstStyle/>
          <a:p>
            <a:pPr marL="457200" lvl="0" indent="-368300" algn="just" rtl="0">
              <a:lnSpc>
                <a:spcPct val="100000"/>
              </a:lnSpc>
              <a:spcBef>
                <a:spcPts val="0"/>
              </a:spcBef>
              <a:spcAft>
                <a:spcPts val="0"/>
              </a:spcAft>
              <a:buClr>
                <a:schemeClr val="lt1"/>
              </a:buClr>
              <a:buSzPts val="2200"/>
              <a:buChar char="●"/>
            </a:pPr>
            <a:r>
              <a:rPr lang="en-GB" sz="2200">
                <a:solidFill>
                  <a:schemeClr val="lt1"/>
                </a:solidFill>
              </a:rPr>
              <a:t>Understand what is really happening with these corals by analysing temperature and chlorophyll in Summer and Winter of the years 2005, 2010, 2015 and 2020. </a:t>
            </a:r>
            <a:endParaRPr sz="2200">
              <a:solidFill>
                <a:schemeClr val="lt1"/>
              </a:solidFill>
            </a:endParaRPr>
          </a:p>
          <a:p>
            <a:pPr marL="0" lvl="0" indent="0" algn="l" rtl="0">
              <a:spcBef>
                <a:spcPts val="0"/>
              </a:spcBef>
              <a:spcAft>
                <a:spcPts val="1200"/>
              </a:spcAft>
              <a:buNone/>
            </a:pPr>
            <a:endParaRPr/>
          </a:p>
        </p:txBody>
      </p:sp>
      <p:sp>
        <p:nvSpPr>
          <p:cNvPr id="238" name="Google Shape;23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pic>
        <p:nvPicPr>
          <p:cNvPr id="239" name="Google Shape;239;p35"/>
          <p:cNvPicPr preferRelativeResize="0"/>
          <p:nvPr/>
        </p:nvPicPr>
        <p:blipFill rotWithShape="1">
          <a:blip r:embed="rId3">
            <a:alphaModFix/>
          </a:blip>
          <a:srcRect l="12968" r="12968"/>
          <a:stretch/>
        </p:blipFill>
        <p:spPr>
          <a:xfrm>
            <a:off x="5155650" y="1397700"/>
            <a:ext cx="3865501" cy="26132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Data Source</a:t>
            </a:r>
            <a:endParaRPr sz="3220" b="1">
              <a:solidFill>
                <a:schemeClr val="lt1"/>
              </a:solidFill>
            </a:endParaRPr>
          </a:p>
        </p:txBody>
      </p:sp>
      <p:sp>
        <p:nvSpPr>
          <p:cNvPr id="245" name="Google Shape;2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pic>
        <p:nvPicPr>
          <p:cNvPr id="246" name="Google Shape;246;p36"/>
          <p:cNvPicPr preferRelativeResize="0"/>
          <p:nvPr/>
        </p:nvPicPr>
        <p:blipFill>
          <a:blip r:embed="rId3">
            <a:alphaModFix/>
          </a:blip>
          <a:stretch>
            <a:fillRect/>
          </a:stretch>
        </p:blipFill>
        <p:spPr>
          <a:xfrm>
            <a:off x="1019211" y="2505428"/>
            <a:ext cx="7105578" cy="1939075"/>
          </a:xfrm>
          <a:prstGeom prst="rect">
            <a:avLst/>
          </a:prstGeom>
          <a:noFill/>
          <a:ln>
            <a:noFill/>
          </a:ln>
        </p:spPr>
      </p:pic>
      <p:sp>
        <p:nvSpPr>
          <p:cNvPr id="247" name="Google Shape;247;p36"/>
          <p:cNvSpPr txBox="1"/>
          <p:nvPr/>
        </p:nvSpPr>
        <p:spPr>
          <a:xfrm>
            <a:off x="1303800" y="1053575"/>
            <a:ext cx="6536400" cy="1416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2200">
                <a:solidFill>
                  <a:schemeClr val="lt1"/>
                </a:solidFill>
              </a:rPr>
              <a:t>Details about the data used in our project, including the path, row, date and ID for each year and season.</a:t>
            </a:r>
            <a:endParaRPr sz="1300">
              <a:solidFill>
                <a:schemeClr val="dk1"/>
              </a:solidFill>
              <a:highlight>
                <a:srgbClr val="E4E8EE"/>
              </a:highlight>
            </a:endParaRPr>
          </a:p>
          <a:p>
            <a:pPr marL="457200" lvl="0" indent="-317500" algn="l" rtl="0">
              <a:spcBef>
                <a:spcPts val="0"/>
              </a:spcBef>
              <a:spcAft>
                <a:spcPts val="0"/>
              </a:spcAft>
              <a:buSzPts val="1400"/>
              <a:buChar char="●"/>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chemeClr val="lt1"/>
                </a:solidFill>
              </a:rPr>
              <a:t>Natural Colour</a:t>
            </a:r>
            <a:endParaRPr b="1">
              <a:solidFill>
                <a:schemeClr val="lt1"/>
              </a:solidFill>
            </a:endParaRPr>
          </a:p>
        </p:txBody>
      </p:sp>
      <p:sp>
        <p:nvSpPr>
          <p:cNvPr id="253" name="Google Shape;253;p37"/>
          <p:cNvSpPr txBox="1">
            <a:spLocks noGrp="1"/>
          </p:cNvSpPr>
          <p:nvPr>
            <p:ph type="body" idx="1"/>
          </p:nvPr>
        </p:nvSpPr>
        <p:spPr>
          <a:xfrm>
            <a:off x="311700" y="1152475"/>
            <a:ext cx="4260300" cy="2293200"/>
          </a:xfrm>
          <a:prstGeom prst="rect">
            <a:avLst/>
          </a:prstGeom>
        </p:spPr>
        <p:txBody>
          <a:bodyPr spcFirstLastPara="1" wrap="square" lIns="91425" tIns="91425" rIns="91425" bIns="91425" anchor="t" anchorCtr="0">
            <a:noAutofit/>
          </a:bodyPr>
          <a:lstStyle/>
          <a:p>
            <a:pPr marL="457200" lvl="0" indent="-307975" algn="just" rtl="0">
              <a:spcBef>
                <a:spcPts val="0"/>
              </a:spcBef>
              <a:spcAft>
                <a:spcPts val="0"/>
              </a:spcAft>
              <a:buClr>
                <a:schemeClr val="lt1"/>
              </a:buClr>
              <a:buSzPts val="1250"/>
              <a:buChar char="●"/>
            </a:pPr>
            <a:r>
              <a:rPr lang="en-GB" sz="1250">
                <a:solidFill>
                  <a:schemeClr val="lt1"/>
                </a:solidFill>
              </a:rPr>
              <a:t>Natural colour composite is an image displaying a combination of the visible red, green and blue bands to the corresponding red, green and blue channels on the computer display. </a:t>
            </a:r>
            <a:endParaRPr sz="1250">
              <a:solidFill>
                <a:schemeClr val="lt1"/>
              </a:solidFill>
            </a:endParaRPr>
          </a:p>
          <a:p>
            <a:pPr marL="457200" lvl="0" indent="-307975" algn="just" rtl="0">
              <a:spcBef>
                <a:spcPts val="0"/>
              </a:spcBef>
              <a:spcAft>
                <a:spcPts val="0"/>
              </a:spcAft>
              <a:buClr>
                <a:schemeClr val="lt1"/>
              </a:buClr>
              <a:buSzPts val="1250"/>
              <a:buChar char="●"/>
            </a:pPr>
            <a:r>
              <a:rPr lang="en-GB" sz="1250">
                <a:solidFill>
                  <a:schemeClr val="lt1"/>
                </a:solidFill>
              </a:rPr>
              <a:t>The resulting composite resembles what would be observed naturally by the human eye: vegetation appears green, water dark is blue to black and bare ground and impervious surfaces appear light gray and brown.</a:t>
            </a:r>
            <a:endParaRPr sz="1250">
              <a:solidFill>
                <a:srgbClr val="333333"/>
              </a:solidFill>
              <a:highlight>
                <a:srgbClr val="FFFFFF"/>
              </a:highlight>
            </a:endParaRPr>
          </a:p>
          <a:p>
            <a:pPr marL="0" lvl="0" indent="0" algn="l" rtl="0">
              <a:spcBef>
                <a:spcPts val="1200"/>
              </a:spcBef>
              <a:spcAft>
                <a:spcPts val="1200"/>
              </a:spcAft>
              <a:buNone/>
            </a:pPr>
            <a:endParaRPr sz="1250">
              <a:solidFill>
                <a:srgbClr val="333333"/>
              </a:solidFill>
              <a:highlight>
                <a:srgbClr val="FFFFFF"/>
              </a:highlight>
            </a:endParaRPr>
          </a:p>
        </p:txBody>
      </p:sp>
      <p:sp>
        <p:nvSpPr>
          <p:cNvPr id="254" name="Google Shape;25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
        <p:nvSpPr>
          <p:cNvPr id="255" name="Google Shape;255;p37"/>
          <p:cNvSpPr txBox="1">
            <a:spLocks noGrp="1"/>
          </p:cNvSpPr>
          <p:nvPr>
            <p:ph type="body" idx="2"/>
          </p:nvPr>
        </p:nvSpPr>
        <p:spPr>
          <a:xfrm>
            <a:off x="4572000" y="1152475"/>
            <a:ext cx="4260300" cy="2293200"/>
          </a:xfrm>
          <a:prstGeom prst="rect">
            <a:avLst/>
          </a:prstGeom>
        </p:spPr>
        <p:txBody>
          <a:bodyPr spcFirstLastPara="1" wrap="square" lIns="91425" tIns="91425" rIns="91425" bIns="91425" anchor="t" anchorCtr="0">
            <a:normAutofit/>
          </a:bodyPr>
          <a:lstStyle/>
          <a:p>
            <a:pPr marL="457200" lvl="0" indent="-317500" algn="l" rtl="0">
              <a:lnSpc>
                <a:spcPct val="95000"/>
              </a:lnSpc>
              <a:spcBef>
                <a:spcPts val="0"/>
              </a:spcBef>
              <a:spcAft>
                <a:spcPts val="0"/>
              </a:spcAft>
              <a:buClr>
                <a:schemeClr val="lt1"/>
              </a:buClr>
              <a:buSzPts val="1400"/>
              <a:buChar char="●"/>
            </a:pPr>
            <a:r>
              <a:rPr lang="en-GB">
                <a:solidFill>
                  <a:schemeClr val="lt1"/>
                </a:solidFill>
              </a:rPr>
              <a:t>False colour images are a representation of a multispectral image produced using any bands other than visible red, green and blue as the red, green and blue components of the display.</a:t>
            </a:r>
            <a:endParaRPr>
              <a:solidFill>
                <a:schemeClr val="lt1"/>
              </a:solidFill>
            </a:endParaRPr>
          </a:p>
          <a:p>
            <a:pPr marL="457200" lvl="0" indent="-317500" algn="l" rtl="0">
              <a:lnSpc>
                <a:spcPct val="95000"/>
              </a:lnSpc>
              <a:spcBef>
                <a:spcPts val="0"/>
              </a:spcBef>
              <a:spcAft>
                <a:spcPts val="0"/>
              </a:spcAft>
              <a:buClr>
                <a:schemeClr val="lt1"/>
              </a:buClr>
              <a:buSzPts val="1400"/>
              <a:buChar char="●"/>
            </a:pPr>
            <a:r>
              <a:rPr lang="en-GB">
                <a:solidFill>
                  <a:schemeClr val="lt1"/>
                </a:solidFill>
              </a:rPr>
              <a:t>False colour composites allow us to visualize wavelengths that the human eye can not see </a:t>
            </a:r>
            <a:endParaRPr>
              <a:solidFill>
                <a:srgbClr val="333333"/>
              </a:solidFill>
              <a:highlight>
                <a:srgbClr val="FFFFFF"/>
              </a:highlight>
            </a:endParaRPr>
          </a:p>
        </p:txBody>
      </p:sp>
      <p:sp>
        <p:nvSpPr>
          <p:cNvPr id="256" name="Google Shape;256;p37"/>
          <p:cNvSpPr txBox="1">
            <a:spLocks noGrp="1"/>
          </p:cNvSpPr>
          <p:nvPr>
            <p:ph type="title"/>
          </p:nvPr>
        </p:nvSpPr>
        <p:spPr>
          <a:xfrm>
            <a:off x="4572000" y="445025"/>
            <a:ext cx="3999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chemeClr val="lt1"/>
                </a:solidFill>
              </a:rPr>
              <a:t>False Colour</a:t>
            </a:r>
            <a:endParaRPr b="1">
              <a:solidFill>
                <a:schemeClr val="lt1"/>
              </a:solidFill>
            </a:endParaRPr>
          </a:p>
        </p:txBody>
      </p:sp>
      <p:sp>
        <p:nvSpPr>
          <p:cNvPr id="257" name="Google Shape;257;p37"/>
          <p:cNvSpPr/>
          <p:nvPr/>
        </p:nvSpPr>
        <p:spPr>
          <a:xfrm>
            <a:off x="2331300" y="3194525"/>
            <a:ext cx="221100" cy="5022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6591600" y="3194525"/>
            <a:ext cx="221100" cy="5022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p:nvPr/>
        </p:nvSpPr>
        <p:spPr>
          <a:xfrm>
            <a:off x="1281600" y="3863225"/>
            <a:ext cx="2320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Bands 4, 3 and 2 for both Landsat 5 (2005) and Landsat 8 (2020)</a:t>
            </a:r>
            <a:endParaRPr>
              <a:solidFill>
                <a:schemeClr val="lt1"/>
              </a:solidFill>
            </a:endParaRPr>
          </a:p>
        </p:txBody>
      </p:sp>
      <p:sp>
        <p:nvSpPr>
          <p:cNvPr id="260" name="Google Shape;260;p37"/>
          <p:cNvSpPr txBox="1"/>
          <p:nvPr/>
        </p:nvSpPr>
        <p:spPr>
          <a:xfrm>
            <a:off x="5541900" y="3863225"/>
            <a:ext cx="2320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Bands 5,4 and 3 for Landsat 5 (2005) and Band 654 for Landsat 8 (2020)</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chemeClr val="lt1"/>
                </a:solidFill>
              </a:rPr>
              <a:t>Summer 2005</a:t>
            </a:r>
            <a:endParaRPr>
              <a:solidFill>
                <a:schemeClr val="lt1"/>
              </a:solidFill>
            </a:endParaRPr>
          </a:p>
        </p:txBody>
      </p:sp>
      <p:sp>
        <p:nvSpPr>
          <p:cNvPr id="266" name="Google Shape;26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pic>
        <p:nvPicPr>
          <p:cNvPr id="267" name="Google Shape;267;p38"/>
          <p:cNvPicPr preferRelativeResize="0"/>
          <p:nvPr/>
        </p:nvPicPr>
        <p:blipFill>
          <a:blip r:embed="rId3">
            <a:alphaModFix/>
          </a:blip>
          <a:stretch>
            <a:fillRect/>
          </a:stretch>
        </p:blipFill>
        <p:spPr>
          <a:xfrm>
            <a:off x="3091955" y="1514010"/>
            <a:ext cx="2960087" cy="2252723"/>
          </a:xfrm>
          <a:prstGeom prst="rect">
            <a:avLst/>
          </a:prstGeom>
          <a:noFill/>
          <a:ln>
            <a:noFill/>
          </a:ln>
        </p:spPr>
      </p:pic>
      <p:pic>
        <p:nvPicPr>
          <p:cNvPr id="268" name="Google Shape;268;p38"/>
          <p:cNvPicPr preferRelativeResize="0"/>
          <p:nvPr/>
        </p:nvPicPr>
        <p:blipFill>
          <a:blip r:embed="rId4">
            <a:alphaModFix/>
          </a:blip>
          <a:stretch>
            <a:fillRect/>
          </a:stretch>
        </p:blipFill>
        <p:spPr>
          <a:xfrm>
            <a:off x="131862" y="1514000"/>
            <a:ext cx="2960087" cy="2252745"/>
          </a:xfrm>
          <a:prstGeom prst="rect">
            <a:avLst/>
          </a:prstGeom>
          <a:noFill/>
          <a:ln>
            <a:noFill/>
          </a:ln>
        </p:spPr>
      </p:pic>
      <p:sp>
        <p:nvSpPr>
          <p:cNvPr id="269" name="Google Shape;269;p38"/>
          <p:cNvSpPr txBox="1"/>
          <p:nvPr/>
        </p:nvSpPr>
        <p:spPr>
          <a:xfrm>
            <a:off x="8350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Original </a:t>
            </a:r>
            <a:endParaRPr>
              <a:solidFill>
                <a:schemeClr val="lt1"/>
              </a:solidFill>
            </a:endParaRPr>
          </a:p>
        </p:txBody>
      </p:sp>
      <p:sp>
        <p:nvSpPr>
          <p:cNvPr id="270" name="Google Shape;270;p38"/>
          <p:cNvSpPr txBox="1"/>
          <p:nvPr/>
        </p:nvSpPr>
        <p:spPr>
          <a:xfrm>
            <a:off x="37951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Natural colour</a:t>
            </a:r>
            <a:endParaRPr>
              <a:solidFill>
                <a:schemeClr val="lt1"/>
              </a:solidFill>
            </a:endParaRPr>
          </a:p>
        </p:txBody>
      </p:sp>
      <p:pic>
        <p:nvPicPr>
          <p:cNvPr id="271" name="Google Shape;271;p38"/>
          <p:cNvPicPr preferRelativeResize="0"/>
          <p:nvPr/>
        </p:nvPicPr>
        <p:blipFill>
          <a:blip r:embed="rId5">
            <a:alphaModFix/>
          </a:blip>
          <a:stretch>
            <a:fillRect/>
          </a:stretch>
        </p:blipFill>
        <p:spPr>
          <a:xfrm>
            <a:off x="6052048" y="1514000"/>
            <a:ext cx="2960087" cy="2252749"/>
          </a:xfrm>
          <a:prstGeom prst="rect">
            <a:avLst/>
          </a:prstGeom>
          <a:noFill/>
          <a:ln>
            <a:noFill/>
          </a:ln>
        </p:spPr>
      </p:pic>
      <p:sp>
        <p:nvSpPr>
          <p:cNvPr id="272" name="Google Shape;272;p38"/>
          <p:cNvSpPr txBox="1"/>
          <p:nvPr/>
        </p:nvSpPr>
        <p:spPr>
          <a:xfrm>
            <a:off x="6755250"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False Colour</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chemeClr val="lt1"/>
                </a:solidFill>
              </a:rPr>
              <a:t>Winter 2005</a:t>
            </a:r>
            <a:endParaRPr>
              <a:solidFill>
                <a:schemeClr val="lt1"/>
              </a:solidFill>
            </a:endParaRPr>
          </a:p>
        </p:txBody>
      </p:sp>
      <p:sp>
        <p:nvSpPr>
          <p:cNvPr id="278" name="Google Shape;2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sp>
        <p:nvSpPr>
          <p:cNvPr id="279" name="Google Shape;279;p39"/>
          <p:cNvSpPr txBox="1"/>
          <p:nvPr/>
        </p:nvSpPr>
        <p:spPr>
          <a:xfrm>
            <a:off x="8350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Original </a:t>
            </a:r>
            <a:endParaRPr>
              <a:solidFill>
                <a:schemeClr val="lt1"/>
              </a:solidFill>
            </a:endParaRPr>
          </a:p>
        </p:txBody>
      </p:sp>
      <p:sp>
        <p:nvSpPr>
          <p:cNvPr id="280" name="Google Shape;280;p39"/>
          <p:cNvSpPr txBox="1"/>
          <p:nvPr/>
        </p:nvSpPr>
        <p:spPr>
          <a:xfrm>
            <a:off x="37951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Natural colour</a:t>
            </a:r>
            <a:endParaRPr>
              <a:solidFill>
                <a:schemeClr val="lt1"/>
              </a:solidFill>
            </a:endParaRPr>
          </a:p>
        </p:txBody>
      </p:sp>
      <p:sp>
        <p:nvSpPr>
          <p:cNvPr id="281" name="Google Shape;281;p39"/>
          <p:cNvSpPr txBox="1"/>
          <p:nvPr/>
        </p:nvSpPr>
        <p:spPr>
          <a:xfrm>
            <a:off x="6755250"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False Colour</a:t>
            </a:r>
            <a:endParaRPr>
              <a:solidFill>
                <a:schemeClr val="lt1"/>
              </a:solidFill>
            </a:endParaRPr>
          </a:p>
        </p:txBody>
      </p:sp>
      <p:pic>
        <p:nvPicPr>
          <p:cNvPr id="282" name="Google Shape;282;p39"/>
          <p:cNvPicPr preferRelativeResize="0"/>
          <p:nvPr/>
        </p:nvPicPr>
        <p:blipFill>
          <a:blip r:embed="rId3">
            <a:alphaModFix/>
          </a:blip>
          <a:stretch>
            <a:fillRect/>
          </a:stretch>
        </p:blipFill>
        <p:spPr>
          <a:xfrm>
            <a:off x="357250" y="1544074"/>
            <a:ext cx="2809825" cy="2407513"/>
          </a:xfrm>
          <a:prstGeom prst="rect">
            <a:avLst/>
          </a:prstGeom>
          <a:noFill/>
          <a:ln>
            <a:noFill/>
          </a:ln>
        </p:spPr>
      </p:pic>
      <p:pic>
        <p:nvPicPr>
          <p:cNvPr id="283" name="Google Shape;283;p39"/>
          <p:cNvPicPr preferRelativeResize="0"/>
          <p:nvPr/>
        </p:nvPicPr>
        <p:blipFill>
          <a:blip r:embed="rId4">
            <a:alphaModFix/>
          </a:blip>
          <a:stretch>
            <a:fillRect/>
          </a:stretch>
        </p:blipFill>
        <p:spPr>
          <a:xfrm>
            <a:off x="3167077" y="1544088"/>
            <a:ext cx="2809836" cy="2407513"/>
          </a:xfrm>
          <a:prstGeom prst="rect">
            <a:avLst/>
          </a:prstGeom>
          <a:noFill/>
          <a:ln>
            <a:noFill/>
          </a:ln>
        </p:spPr>
      </p:pic>
      <p:pic>
        <p:nvPicPr>
          <p:cNvPr id="284" name="Google Shape;284;p39"/>
          <p:cNvPicPr preferRelativeResize="0"/>
          <p:nvPr/>
        </p:nvPicPr>
        <p:blipFill>
          <a:blip r:embed="rId5">
            <a:alphaModFix/>
          </a:blip>
          <a:stretch>
            <a:fillRect/>
          </a:stretch>
        </p:blipFill>
        <p:spPr>
          <a:xfrm>
            <a:off x="5976912" y="1544096"/>
            <a:ext cx="2809836" cy="2407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chemeClr val="lt1"/>
                </a:solidFill>
              </a:rPr>
              <a:t>Summer 2020</a:t>
            </a:r>
            <a:endParaRPr>
              <a:solidFill>
                <a:schemeClr val="lt1"/>
              </a:solidFill>
            </a:endParaRPr>
          </a:p>
        </p:txBody>
      </p:sp>
      <p:sp>
        <p:nvSpPr>
          <p:cNvPr id="290" name="Google Shape;29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sp>
        <p:nvSpPr>
          <p:cNvPr id="291" name="Google Shape;291;p40"/>
          <p:cNvSpPr txBox="1"/>
          <p:nvPr/>
        </p:nvSpPr>
        <p:spPr>
          <a:xfrm>
            <a:off x="8350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Original </a:t>
            </a:r>
            <a:endParaRPr>
              <a:solidFill>
                <a:schemeClr val="lt1"/>
              </a:solidFill>
            </a:endParaRPr>
          </a:p>
        </p:txBody>
      </p:sp>
      <p:sp>
        <p:nvSpPr>
          <p:cNvPr id="292" name="Google Shape;292;p40"/>
          <p:cNvSpPr txBox="1"/>
          <p:nvPr/>
        </p:nvSpPr>
        <p:spPr>
          <a:xfrm>
            <a:off x="3795138"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Natural colour</a:t>
            </a:r>
            <a:endParaRPr>
              <a:solidFill>
                <a:schemeClr val="lt1"/>
              </a:solidFill>
            </a:endParaRPr>
          </a:p>
        </p:txBody>
      </p:sp>
      <p:sp>
        <p:nvSpPr>
          <p:cNvPr id="293" name="Google Shape;293;p40"/>
          <p:cNvSpPr txBox="1"/>
          <p:nvPr/>
        </p:nvSpPr>
        <p:spPr>
          <a:xfrm>
            <a:off x="6755250" y="3951600"/>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False Colour</a:t>
            </a:r>
            <a:endParaRPr>
              <a:solidFill>
                <a:schemeClr val="lt1"/>
              </a:solidFill>
            </a:endParaRPr>
          </a:p>
        </p:txBody>
      </p:sp>
      <p:pic>
        <p:nvPicPr>
          <p:cNvPr id="294" name="Google Shape;294;p40"/>
          <p:cNvPicPr preferRelativeResize="0"/>
          <p:nvPr/>
        </p:nvPicPr>
        <p:blipFill>
          <a:blip r:embed="rId3">
            <a:alphaModFix/>
          </a:blip>
          <a:stretch>
            <a:fillRect/>
          </a:stretch>
        </p:blipFill>
        <p:spPr>
          <a:xfrm>
            <a:off x="472625" y="1366873"/>
            <a:ext cx="2732918" cy="2584726"/>
          </a:xfrm>
          <a:prstGeom prst="rect">
            <a:avLst/>
          </a:prstGeom>
          <a:noFill/>
          <a:ln>
            <a:noFill/>
          </a:ln>
        </p:spPr>
      </p:pic>
      <p:pic>
        <p:nvPicPr>
          <p:cNvPr id="295" name="Google Shape;295;p40"/>
          <p:cNvPicPr preferRelativeResize="0"/>
          <p:nvPr/>
        </p:nvPicPr>
        <p:blipFill>
          <a:blip r:embed="rId4">
            <a:alphaModFix/>
          </a:blip>
          <a:stretch>
            <a:fillRect/>
          </a:stretch>
        </p:blipFill>
        <p:spPr>
          <a:xfrm>
            <a:off x="3205542" y="1366877"/>
            <a:ext cx="2732918" cy="2584703"/>
          </a:xfrm>
          <a:prstGeom prst="rect">
            <a:avLst/>
          </a:prstGeom>
          <a:noFill/>
          <a:ln>
            <a:noFill/>
          </a:ln>
        </p:spPr>
      </p:pic>
      <p:pic>
        <p:nvPicPr>
          <p:cNvPr id="296" name="Google Shape;296;p40"/>
          <p:cNvPicPr preferRelativeResize="0"/>
          <p:nvPr/>
        </p:nvPicPr>
        <p:blipFill>
          <a:blip r:embed="rId5">
            <a:alphaModFix/>
          </a:blip>
          <a:stretch>
            <a:fillRect/>
          </a:stretch>
        </p:blipFill>
        <p:spPr>
          <a:xfrm>
            <a:off x="5938459" y="1366851"/>
            <a:ext cx="2732918" cy="25847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chemeClr val="lt1"/>
                </a:solidFill>
              </a:rPr>
              <a:t>Winter 2020</a:t>
            </a:r>
            <a:endParaRPr>
              <a:solidFill>
                <a:schemeClr val="lt1"/>
              </a:solidFill>
            </a:endParaRPr>
          </a:p>
        </p:txBody>
      </p:sp>
      <p:sp>
        <p:nvSpPr>
          <p:cNvPr id="302" name="Google Shape;3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sp>
        <p:nvSpPr>
          <p:cNvPr id="303" name="Google Shape;303;p41"/>
          <p:cNvSpPr txBox="1"/>
          <p:nvPr/>
        </p:nvSpPr>
        <p:spPr>
          <a:xfrm>
            <a:off x="984173" y="3950783"/>
            <a:ext cx="164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Original </a:t>
            </a:r>
            <a:endParaRPr>
              <a:solidFill>
                <a:schemeClr val="lt1"/>
              </a:solidFill>
            </a:endParaRPr>
          </a:p>
        </p:txBody>
      </p:sp>
      <p:sp>
        <p:nvSpPr>
          <p:cNvPr id="304" name="Google Shape;304;p41"/>
          <p:cNvSpPr txBox="1"/>
          <p:nvPr/>
        </p:nvSpPr>
        <p:spPr>
          <a:xfrm>
            <a:off x="3748801" y="3950783"/>
            <a:ext cx="164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Natural colour</a:t>
            </a:r>
            <a:endParaRPr>
              <a:solidFill>
                <a:schemeClr val="lt1"/>
              </a:solidFill>
            </a:endParaRPr>
          </a:p>
        </p:txBody>
      </p:sp>
      <p:sp>
        <p:nvSpPr>
          <p:cNvPr id="305" name="Google Shape;305;p41"/>
          <p:cNvSpPr txBox="1"/>
          <p:nvPr/>
        </p:nvSpPr>
        <p:spPr>
          <a:xfrm>
            <a:off x="6513429" y="3950783"/>
            <a:ext cx="164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False Colour</a:t>
            </a:r>
            <a:endParaRPr>
              <a:solidFill>
                <a:schemeClr val="lt1"/>
              </a:solidFill>
            </a:endParaRPr>
          </a:p>
        </p:txBody>
      </p:sp>
      <p:pic>
        <p:nvPicPr>
          <p:cNvPr id="306" name="Google Shape;306;p41"/>
          <p:cNvPicPr preferRelativeResize="0"/>
          <p:nvPr/>
        </p:nvPicPr>
        <p:blipFill>
          <a:blip r:embed="rId3">
            <a:alphaModFix/>
          </a:blip>
          <a:stretch>
            <a:fillRect/>
          </a:stretch>
        </p:blipFill>
        <p:spPr>
          <a:xfrm>
            <a:off x="425050" y="1329987"/>
            <a:ext cx="2764636" cy="2620792"/>
          </a:xfrm>
          <a:prstGeom prst="rect">
            <a:avLst/>
          </a:prstGeom>
          <a:noFill/>
          <a:ln>
            <a:noFill/>
          </a:ln>
        </p:spPr>
      </p:pic>
      <p:pic>
        <p:nvPicPr>
          <p:cNvPr id="307" name="Google Shape;307;p41"/>
          <p:cNvPicPr preferRelativeResize="0"/>
          <p:nvPr/>
        </p:nvPicPr>
        <p:blipFill>
          <a:blip r:embed="rId4">
            <a:alphaModFix/>
          </a:blip>
          <a:stretch>
            <a:fillRect/>
          </a:stretch>
        </p:blipFill>
        <p:spPr>
          <a:xfrm>
            <a:off x="3189685" y="1329987"/>
            <a:ext cx="2764631" cy="2620787"/>
          </a:xfrm>
          <a:prstGeom prst="rect">
            <a:avLst/>
          </a:prstGeom>
          <a:noFill/>
          <a:ln>
            <a:noFill/>
          </a:ln>
        </p:spPr>
      </p:pic>
      <p:pic>
        <p:nvPicPr>
          <p:cNvPr id="308" name="Google Shape;308;p41"/>
          <p:cNvPicPr preferRelativeResize="0"/>
          <p:nvPr/>
        </p:nvPicPr>
        <p:blipFill>
          <a:blip r:embed="rId5">
            <a:alphaModFix/>
          </a:blip>
          <a:stretch>
            <a:fillRect/>
          </a:stretch>
        </p:blipFill>
        <p:spPr>
          <a:xfrm>
            <a:off x="5954319" y="1329987"/>
            <a:ext cx="2764631" cy="26207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b="1">
                <a:solidFill>
                  <a:schemeClr val="lt1"/>
                </a:solidFill>
              </a:rPr>
              <a:t>New Horizons flyby across Jupiter and Pluto encounter</a:t>
            </a:r>
            <a:endParaRPr b="1">
              <a:solidFill>
                <a:schemeClr val="lt1"/>
              </a:solidFill>
            </a:endParaRPr>
          </a:p>
        </p:txBody>
      </p:sp>
      <p:sp>
        <p:nvSpPr>
          <p:cNvPr id="69" name="Google Shape;69;p15"/>
          <p:cNvSpPr txBox="1">
            <a:spLocks noGrp="1"/>
          </p:cNvSpPr>
          <p:nvPr>
            <p:ph type="subTitle" idx="1"/>
          </p:nvPr>
        </p:nvSpPr>
        <p:spPr>
          <a:xfrm>
            <a:off x="311700" y="30180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rgbClr val="E4E8EE"/>
                </a:solidFill>
              </a:rPr>
              <a:t>A2 - Spice Assignment</a:t>
            </a:r>
            <a:endParaRPr>
              <a:solidFill>
                <a:srgbClr val="E4E8EE"/>
              </a:solidFill>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a:spLocks noGrp="1"/>
          </p:cNvSpPr>
          <p:nvPr>
            <p:ph type="title"/>
          </p:nvPr>
        </p:nvSpPr>
        <p:spPr>
          <a:xfrm>
            <a:off x="441900" y="1079325"/>
            <a:ext cx="3999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chemeClr val="lt1"/>
                </a:solidFill>
              </a:rPr>
              <a:t>Temperature </a:t>
            </a:r>
            <a:endParaRPr b="1">
              <a:solidFill>
                <a:schemeClr val="lt1"/>
              </a:solidFill>
            </a:endParaRPr>
          </a:p>
        </p:txBody>
      </p:sp>
      <p:sp>
        <p:nvSpPr>
          <p:cNvPr id="314" name="Google Shape;31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sp>
        <p:nvSpPr>
          <p:cNvPr id="315" name="Google Shape;315;p42"/>
          <p:cNvSpPr txBox="1">
            <a:spLocks noGrp="1"/>
          </p:cNvSpPr>
          <p:nvPr>
            <p:ph type="title"/>
          </p:nvPr>
        </p:nvSpPr>
        <p:spPr>
          <a:xfrm>
            <a:off x="4702200" y="1079325"/>
            <a:ext cx="3999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chemeClr val="lt1"/>
                </a:solidFill>
              </a:rPr>
              <a:t>Chlorophyll</a:t>
            </a:r>
            <a:endParaRPr b="1">
              <a:solidFill>
                <a:schemeClr val="lt1"/>
              </a:solidFill>
            </a:endParaRPr>
          </a:p>
        </p:txBody>
      </p:sp>
      <p:sp>
        <p:nvSpPr>
          <p:cNvPr id="316" name="Google Shape;316;p42"/>
          <p:cNvSpPr/>
          <p:nvPr/>
        </p:nvSpPr>
        <p:spPr>
          <a:xfrm>
            <a:off x="2331300" y="2191350"/>
            <a:ext cx="221100" cy="5022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6721800" y="2191350"/>
            <a:ext cx="221100" cy="502200"/>
          </a:xfrm>
          <a:prstGeom prst="down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1281600" y="3232875"/>
            <a:ext cx="2320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Band 6 for Landsat 5 (2005 and 2010) and Band 10 for Landsat 8 (2015 and 2020)</a:t>
            </a:r>
            <a:endParaRPr>
              <a:solidFill>
                <a:schemeClr val="lt1"/>
              </a:solidFill>
            </a:endParaRPr>
          </a:p>
        </p:txBody>
      </p:sp>
      <p:sp>
        <p:nvSpPr>
          <p:cNvPr id="319" name="Google Shape;319;p42"/>
          <p:cNvSpPr txBox="1"/>
          <p:nvPr/>
        </p:nvSpPr>
        <p:spPr>
          <a:xfrm>
            <a:off x="5672100" y="3232875"/>
            <a:ext cx="2320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Bands 1,2, 3 and QA for Landsat 5 (2005 and 2010) and for Landsat 8 (2015 and 2020)</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3"/>
          <p:cNvSpPr txBox="1">
            <a:spLocks noGrp="1"/>
          </p:cNvSpPr>
          <p:nvPr>
            <p:ph type="title"/>
          </p:nvPr>
        </p:nvSpPr>
        <p:spPr>
          <a:xfrm>
            <a:off x="311700" y="339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Temperature (Summer) </a:t>
            </a:r>
            <a:endParaRPr sz="3220" b="1">
              <a:solidFill>
                <a:schemeClr val="lt1"/>
              </a:solidFill>
            </a:endParaRPr>
          </a:p>
        </p:txBody>
      </p:sp>
      <p:sp>
        <p:nvSpPr>
          <p:cNvPr id="325" name="Google Shape;32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sp>
        <p:nvSpPr>
          <p:cNvPr id="326" name="Google Shape;326;p43"/>
          <p:cNvSpPr txBox="1"/>
          <p:nvPr/>
        </p:nvSpPr>
        <p:spPr>
          <a:xfrm>
            <a:off x="3572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2005</a:t>
            </a:r>
            <a:endParaRPr>
              <a:solidFill>
                <a:schemeClr val="lt1"/>
              </a:solidFill>
            </a:endParaRPr>
          </a:p>
        </p:txBody>
      </p:sp>
      <p:sp>
        <p:nvSpPr>
          <p:cNvPr id="327" name="Google Shape;327;p43"/>
          <p:cNvSpPr txBox="1"/>
          <p:nvPr/>
        </p:nvSpPr>
        <p:spPr>
          <a:xfrm>
            <a:off x="25545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2010</a:t>
            </a:r>
            <a:endParaRPr>
              <a:solidFill>
                <a:schemeClr val="lt1"/>
              </a:solidFill>
            </a:endParaRPr>
          </a:p>
        </p:txBody>
      </p:sp>
      <p:sp>
        <p:nvSpPr>
          <p:cNvPr id="328" name="Google Shape;328;p43"/>
          <p:cNvSpPr txBox="1"/>
          <p:nvPr/>
        </p:nvSpPr>
        <p:spPr>
          <a:xfrm>
            <a:off x="47518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2015</a:t>
            </a:r>
            <a:endParaRPr>
              <a:solidFill>
                <a:schemeClr val="lt1"/>
              </a:solidFill>
            </a:endParaRPr>
          </a:p>
        </p:txBody>
      </p:sp>
      <p:sp>
        <p:nvSpPr>
          <p:cNvPr id="329" name="Google Shape;329;p43"/>
          <p:cNvSpPr txBox="1"/>
          <p:nvPr/>
        </p:nvSpPr>
        <p:spPr>
          <a:xfrm>
            <a:off x="69491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2020</a:t>
            </a:r>
            <a:endParaRPr>
              <a:solidFill>
                <a:schemeClr val="lt1"/>
              </a:solidFill>
            </a:endParaRPr>
          </a:p>
        </p:txBody>
      </p:sp>
      <p:sp>
        <p:nvSpPr>
          <p:cNvPr id="330" name="Google Shape;330;p43"/>
          <p:cNvSpPr txBox="1"/>
          <p:nvPr/>
        </p:nvSpPr>
        <p:spPr>
          <a:xfrm>
            <a:off x="152400" y="1298300"/>
            <a:ext cx="8839200" cy="683400"/>
          </a:xfrm>
          <a:prstGeom prst="rect">
            <a:avLst/>
          </a:prstGeom>
          <a:noFill/>
          <a:ln>
            <a:noFill/>
          </a:ln>
        </p:spPr>
        <p:txBody>
          <a:bodyPr spcFirstLastPara="1" wrap="square" lIns="91425" tIns="91425" rIns="91425" bIns="91425" anchor="t" anchorCtr="0">
            <a:spAutoFit/>
          </a:bodyPr>
          <a:lstStyle/>
          <a:p>
            <a:pPr marL="457200" lvl="0" indent="-331470" algn="l" rtl="0">
              <a:spcBef>
                <a:spcPts val="0"/>
              </a:spcBef>
              <a:spcAft>
                <a:spcPts val="0"/>
              </a:spcAft>
              <a:buClr>
                <a:schemeClr val="lt1"/>
              </a:buClr>
              <a:buSzPts val="1620"/>
              <a:buChar char="●"/>
            </a:pPr>
            <a:r>
              <a:rPr lang="en-GB" sz="1620" u="sng">
                <a:solidFill>
                  <a:schemeClr val="lt1"/>
                </a:solidFill>
              </a:rPr>
              <a:t>2005 to 2010:</a:t>
            </a:r>
            <a:r>
              <a:rPr lang="en-GB" sz="1620">
                <a:solidFill>
                  <a:schemeClr val="lt1"/>
                </a:solidFill>
              </a:rPr>
              <a:t> sharp drop on the temperature          La Nina Phenomenon </a:t>
            </a:r>
            <a:endParaRPr sz="1620">
              <a:solidFill>
                <a:schemeClr val="lt1"/>
              </a:solidFill>
            </a:endParaRPr>
          </a:p>
          <a:p>
            <a:pPr marL="457200" lvl="0" indent="-331470" algn="l" rtl="0">
              <a:spcBef>
                <a:spcPts val="0"/>
              </a:spcBef>
              <a:spcAft>
                <a:spcPts val="0"/>
              </a:spcAft>
              <a:buClr>
                <a:schemeClr val="lt1"/>
              </a:buClr>
              <a:buSzPts val="1620"/>
              <a:buChar char="●"/>
            </a:pPr>
            <a:r>
              <a:rPr lang="en-GB" sz="1620" u="sng">
                <a:solidFill>
                  <a:schemeClr val="lt1"/>
                </a:solidFill>
              </a:rPr>
              <a:t>2010 to 2015:</a:t>
            </a:r>
            <a:r>
              <a:rPr lang="en-GB" sz="1620">
                <a:solidFill>
                  <a:schemeClr val="lt1"/>
                </a:solidFill>
              </a:rPr>
              <a:t> sharp rise in the temperature             El Nino Phenomenon </a:t>
            </a:r>
            <a:endParaRPr sz="1620">
              <a:solidFill>
                <a:schemeClr val="lt1"/>
              </a:solidFill>
            </a:endParaRPr>
          </a:p>
        </p:txBody>
      </p:sp>
      <p:sp>
        <p:nvSpPr>
          <p:cNvPr id="331" name="Google Shape;331;p43"/>
          <p:cNvSpPr/>
          <p:nvPr/>
        </p:nvSpPr>
        <p:spPr>
          <a:xfrm>
            <a:off x="4886350" y="1477275"/>
            <a:ext cx="375000" cy="981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4823825" y="1720525"/>
            <a:ext cx="375000" cy="981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3"/>
          <p:cNvPicPr preferRelativeResize="0"/>
          <p:nvPr/>
        </p:nvPicPr>
        <p:blipFill>
          <a:blip r:embed="rId3">
            <a:alphaModFix/>
          </a:blip>
          <a:stretch>
            <a:fillRect/>
          </a:stretch>
        </p:blipFill>
        <p:spPr>
          <a:xfrm>
            <a:off x="152400" y="2627125"/>
            <a:ext cx="8839200" cy="18539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Chlorophyll (Summer) </a:t>
            </a:r>
            <a:endParaRPr sz="3220" b="1">
              <a:solidFill>
                <a:schemeClr val="lt1"/>
              </a:solidFill>
            </a:endParaRPr>
          </a:p>
        </p:txBody>
      </p:sp>
      <p:sp>
        <p:nvSpPr>
          <p:cNvPr id="339" name="Google Shape;33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sp>
        <p:nvSpPr>
          <p:cNvPr id="340" name="Google Shape;340;p44"/>
          <p:cNvSpPr txBox="1"/>
          <p:nvPr/>
        </p:nvSpPr>
        <p:spPr>
          <a:xfrm>
            <a:off x="3572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2005</a:t>
            </a:r>
            <a:endParaRPr>
              <a:solidFill>
                <a:schemeClr val="lt1"/>
              </a:solidFill>
            </a:endParaRPr>
          </a:p>
        </p:txBody>
      </p:sp>
      <p:sp>
        <p:nvSpPr>
          <p:cNvPr id="341" name="Google Shape;341;p44"/>
          <p:cNvSpPr txBox="1"/>
          <p:nvPr/>
        </p:nvSpPr>
        <p:spPr>
          <a:xfrm>
            <a:off x="25545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2010</a:t>
            </a:r>
            <a:endParaRPr>
              <a:solidFill>
                <a:schemeClr val="lt1"/>
              </a:solidFill>
            </a:endParaRPr>
          </a:p>
        </p:txBody>
      </p:sp>
      <p:sp>
        <p:nvSpPr>
          <p:cNvPr id="342" name="Google Shape;342;p44"/>
          <p:cNvSpPr txBox="1"/>
          <p:nvPr/>
        </p:nvSpPr>
        <p:spPr>
          <a:xfrm>
            <a:off x="47518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2015</a:t>
            </a:r>
            <a:endParaRPr>
              <a:solidFill>
                <a:schemeClr val="lt1"/>
              </a:solidFill>
            </a:endParaRPr>
          </a:p>
        </p:txBody>
      </p:sp>
      <p:sp>
        <p:nvSpPr>
          <p:cNvPr id="343" name="Google Shape;343;p44"/>
          <p:cNvSpPr txBox="1"/>
          <p:nvPr/>
        </p:nvSpPr>
        <p:spPr>
          <a:xfrm>
            <a:off x="69491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2020</a:t>
            </a:r>
            <a:endParaRPr>
              <a:solidFill>
                <a:schemeClr val="lt1"/>
              </a:solidFill>
            </a:endParaRPr>
          </a:p>
        </p:txBody>
      </p:sp>
      <p:pic>
        <p:nvPicPr>
          <p:cNvPr id="344" name="Google Shape;344;p44"/>
          <p:cNvPicPr preferRelativeResize="0"/>
          <p:nvPr/>
        </p:nvPicPr>
        <p:blipFill>
          <a:blip r:embed="rId3">
            <a:alphaModFix/>
          </a:blip>
          <a:stretch>
            <a:fillRect/>
          </a:stretch>
        </p:blipFill>
        <p:spPr>
          <a:xfrm>
            <a:off x="152400" y="2901800"/>
            <a:ext cx="8839200" cy="1518881"/>
          </a:xfrm>
          <a:prstGeom prst="rect">
            <a:avLst/>
          </a:prstGeom>
          <a:noFill/>
          <a:ln>
            <a:noFill/>
          </a:ln>
        </p:spPr>
      </p:pic>
      <p:sp>
        <p:nvSpPr>
          <p:cNvPr id="345" name="Google Shape;345;p44"/>
          <p:cNvSpPr txBox="1"/>
          <p:nvPr/>
        </p:nvSpPr>
        <p:spPr>
          <a:xfrm>
            <a:off x="152400" y="1298300"/>
            <a:ext cx="8839200" cy="1431600"/>
          </a:xfrm>
          <a:prstGeom prst="rect">
            <a:avLst/>
          </a:prstGeom>
          <a:noFill/>
          <a:ln>
            <a:noFill/>
          </a:ln>
        </p:spPr>
        <p:txBody>
          <a:bodyPr spcFirstLastPara="1" wrap="square" lIns="91425" tIns="91425" rIns="91425" bIns="91425" anchor="t" anchorCtr="0">
            <a:spAutoFit/>
          </a:bodyPr>
          <a:lstStyle/>
          <a:p>
            <a:pPr marL="457200" lvl="0" indent="-331470" algn="l" rtl="0">
              <a:spcBef>
                <a:spcPts val="0"/>
              </a:spcBef>
              <a:spcAft>
                <a:spcPts val="0"/>
              </a:spcAft>
              <a:buClr>
                <a:schemeClr val="lt1"/>
              </a:buClr>
              <a:buSzPts val="1620"/>
              <a:buChar char="●"/>
            </a:pPr>
            <a:r>
              <a:rPr lang="en-GB" sz="1620">
                <a:solidFill>
                  <a:schemeClr val="lt1"/>
                </a:solidFill>
              </a:rPr>
              <a:t>Coral bleaching happens when the corals are stressed by changes in conditions such as temperature, light or nutrients.</a:t>
            </a:r>
            <a:endParaRPr>
              <a:solidFill>
                <a:schemeClr val="dk1"/>
              </a:solidFill>
              <a:highlight>
                <a:srgbClr val="E4E8EE"/>
              </a:highlight>
            </a:endParaRPr>
          </a:p>
          <a:p>
            <a:pPr marL="457200" lvl="0" indent="-331470" algn="l" rtl="0">
              <a:spcBef>
                <a:spcPts val="0"/>
              </a:spcBef>
              <a:spcAft>
                <a:spcPts val="0"/>
              </a:spcAft>
              <a:buClr>
                <a:schemeClr val="lt1"/>
              </a:buClr>
              <a:buSzPts val="1620"/>
              <a:buChar char="●"/>
            </a:pPr>
            <a:r>
              <a:rPr lang="en-GB" sz="1620">
                <a:solidFill>
                  <a:schemeClr val="lt1"/>
                </a:solidFill>
              </a:rPr>
              <a:t>La Nina and El Nino phenomenon one after another lead to Coral Bleaching in 2010.</a:t>
            </a:r>
            <a:endParaRPr sz="1620">
              <a:solidFill>
                <a:schemeClr val="lt1"/>
              </a:solidFill>
            </a:endParaRPr>
          </a:p>
          <a:p>
            <a:pPr marL="457200" lvl="0" indent="-331470" algn="l" rtl="0">
              <a:spcBef>
                <a:spcPts val="0"/>
              </a:spcBef>
              <a:spcAft>
                <a:spcPts val="0"/>
              </a:spcAft>
              <a:buClr>
                <a:schemeClr val="lt1"/>
              </a:buClr>
              <a:buSzPts val="1620"/>
              <a:buChar char="●"/>
            </a:pPr>
            <a:r>
              <a:rPr lang="en-GB" sz="1620">
                <a:solidFill>
                  <a:schemeClr val="lt1"/>
                </a:solidFill>
              </a:rPr>
              <a:t>In 2015 and 2020 higher concentrations of chlorophyll.</a:t>
            </a:r>
            <a:endParaRPr sz="1620">
              <a:solidFill>
                <a:schemeClr val="lt1"/>
              </a:solidFill>
            </a:endParaRPr>
          </a:p>
          <a:p>
            <a:pPr marL="457200" lvl="0" indent="0" algn="l" rtl="0">
              <a:spcBef>
                <a:spcPts val="0"/>
              </a:spcBef>
              <a:spcAft>
                <a:spcPts val="0"/>
              </a:spcAft>
              <a:buNone/>
            </a:pPr>
            <a:endParaRPr sz="1620">
              <a:solidFill>
                <a:schemeClr val="lt1"/>
              </a:solidFill>
            </a:endParaRPr>
          </a:p>
        </p:txBody>
      </p:sp>
      <p:sp>
        <p:nvSpPr>
          <p:cNvPr id="346" name="Google Shape;346;p44"/>
          <p:cNvSpPr/>
          <p:nvPr/>
        </p:nvSpPr>
        <p:spPr>
          <a:xfrm>
            <a:off x="2902175" y="3384350"/>
            <a:ext cx="375000" cy="339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Temperature (Winter) </a:t>
            </a:r>
            <a:endParaRPr sz="3220" b="1">
              <a:solidFill>
                <a:schemeClr val="lt1"/>
              </a:solidFill>
            </a:endParaRPr>
          </a:p>
        </p:txBody>
      </p:sp>
      <p:sp>
        <p:nvSpPr>
          <p:cNvPr id="352" name="Google Shape;35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sp>
        <p:nvSpPr>
          <p:cNvPr id="353" name="Google Shape;353;p45"/>
          <p:cNvSpPr txBox="1"/>
          <p:nvPr/>
        </p:nvSpPr>
        <p:spPr>
          <a:xfrm>
            <a:off x="3572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2005</a:t>
            </a:r>
            <a:endParaRPr>
              <a:solidFill>
                <a:schemeClr val="lt1"/>
              </a:solidFill>
            </a:endParaRPr>
          </a:p>
        </p:txBody>
      </p:sp>
      <p:sp>
        <p:nvSpPr>
          <p:cNvPr id="354" name="Google Shape;354;p45"/>
          <p:cNvSpPr txBox="1"/>
          <p:nvPr/>
        </p:nvSpPr>
        <p:spPr>
          <a:xfrm>
            <a:off x="25545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2010</a:t>
            </a:r>
            <a:endParaRPr>
              <a:solidFill>
                <a:schemeClr val="lt1"/>
              </a:solidFill>
            </a:endParaRPr>
          </a:p>
        </p:txBody>
      </p:sp>
      <p:sp>
        <p:nvSpPr>
          <p:cNvPr id="355" name="Google Shape;355;p45"/>
          <p:cNvSpPr txBox="1"/>
          <p:nvPr/>
        </p:nvSpPr>
        <p:spPr>
          <a:xfrm>
            <a:off x="47518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2015</a:t>
            </a:r>
            <a:endParaRPr>
              <a:solidFill>
                <a:schemeClr val="lt1"/>
              </a:solidFill>
            </a:endParaRPr>
          </a:p>
        </p:txBody>
      </p:sp>
      <p:sp>
        <p:nvSpPr>
          <p:cNvPr id="356" name="Google Shape;356;p45"/>
          <p:cNvSpPr txBox="1"/>
          <p:nvPr/>
        </p:nvSpPr>
        <p:spPr>
          <a:xfrm>
            <a:off x="69491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2020</a:t>
            </a:r>
            <a:endParaRPr>
              <a:solidFill>
                <a:schemeClr val="lt1"/>
              </a:solidFill>
            </a:endParaRPr>
          </a:p>
        </p:txBody>
      </p:sp>
      <p:pic>
        <p:nvPicPr>
          <p:cNvPr id="357" name="Google Shape;357;p45"/>
          <p:cNvPicPr preferRelativeResize="0"/>
          <p:nvPr/>
        </p:nvPicPr>
        <p:blipFill>
          <a:blip r:embed="rId3">
            <a:alphaModFix/>
          </a:blip>
          <a:stretch>
            <a:fillRect/>
          </a:stretch>
        </p:blipFill>
        <p:spPr>
          <a:xfrm>
            <a:off x="152400" y="2659725"/>
            <a:ext cx="8839203" cy="1760957"/>
          </a:xfrm>
          <a:prstGeom prst="rect">
            <a:avLst/>
          </a:prstGeom>
          <a:noFill/>
          <a:ln>
            <a:noFill/>
          </a:ln>
        </p:spPr>
      </p:pic>
      <p:sp>
        <p:nvSpPr>
          <p:cNvPr id="358" name="Google Shape;358;p45"/>
          <p:cNvSpPr txBox="1"/>
          <p:nvPr/>
        </p:nvSpPr>
        <p:spPr>
          <a:xfrm>
            <a:off x="152400" y="1247725"/>
            <a:ext cx="8839200" cy="1182000"/>
          </a:xfrm>
          <a:prstGeom prst="rect">
            <a:avLst/>
          </a:prstGeom>
          <a:noFill/>
          <a:ln>
            <a:noFill/>
          </a:ln>
        </p:spPr>
        <p:txBody>
          <a:bodyPr spcFirstLastPara="1" wrap="square" lIns="91425" tIns="91425" rIns="91425" bIns="91425" anchor="t" anchorCtr="0">
            <a:spAutoFit/>
          </a:bodyPr>
          <a:lstStyle/>
          <a:p>
            <a:pPr marL="457200" lvl="0" indent="-331470" algn="l" rtl="0">
              <a:spcBef>
                <a:spcPts val="0"/>
              </a:spcBef>
              <a:spcAft>
                <a:spcPts val="0"/>
              </a:spcAft>
              <a:buClr>
                <a:schemeClr val="lt1"/>
              </a:buClr>
              <a:buSzPts val="1620"/>
              <a:buChar char="●"/>
            </a:pPr>
            <a:r>
              <a:rPr lang="en-GB" sz="1620">
                <a:solidFill>
                  <a:schemeClr val="lt1"/>
                </a:solidFill>
              </a:rPr>
              <a:t>Summer to Winter there is a sharp drop of temperature of approximately 5º which is normal. </a:t>
            </a:r>
            <a:endParaRPr sz="1620">
              <a:solidFill>
                <a:schemeClr val="lt1"/>
              </a:solidFill>
            </a:endParaRPr>
          </a:p>
          <a:p>
            <a:pPr marL="457200" lvl="0" indent="-331470" algn="l" rtl="0">
              <a:spcBef>
                <a:spcPts val="0"/>
              </a:spcBef>
              <a:spcAft>
                <a:spcPts val="0"/>
              </a:spcAft>
              <a:buClr>
                <a:schemeClr val="lt1"/>
              </a:buClr>
              <a:buSzPts val="1620"/>
              <a:buChar char="●"/>
            </a:pPr>
            <a:r>
              <a:rPr lang="en-GB" sz="1620">
                <a:solidFill>
                  <a:schemeClr val="lt1"/>
                </a:solidFill>
              </a:rPr>
              <a:t>no very marked differences from year to year</a:t>
            </a:r>
            <a:endParaRPr>
              <a:solidFill>
                <a:schemeClr val="dk1"/>
              </a:solidFill>
              <a:highlight>
                <a:srgbClr val="E4E8EE"/>
              </a:highlight>
            </a:endParaRPr>
          </a:p>
          <a:p>
            <a:pPr marL="0" lvl="0" indent="0" algn="l" rtl="0">
              <a:spcBef>
                <a:spcPts val="0"/>
              </a:spcBef>
              <a:spcAft>
                <a:spcPts val="0"/>
              </a:spcAft>
              <a:buNone/>
            </a:pPr>
            <a:endParaRPr sz="1620" b="1">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Chlorophyll (Winter) </a:t>
            </a:r>
            <a:endParaRPr sz="3220" b="1">
              <a:solidFill>
                <a:schemeClr val="lt1"/>
              </a:solidFill>
            </a:endParaRPr>
          </a:p>
        </p:txBody>
      </p:sp>
      <p:sp>
        <p:nvSpPr>
          <p:cNvPr id="364" name="Google Shape;36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sp>
        <p:nvSpPr>
          <p:cNvPr id="365" name="Google Shape;365;p46"/>
          <p:cNvSpPr txBox="1"/>
          <p:nvPr/>
        </p:nvSpPr>
        <p:spPr>
          <a:xfrm>
            <a:off x="3572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2005</a:t>
            </a:r>
            <a:endParaRPr>
              <a:solidFill>
                <a:schemeClr val="lt1"/>
              </a:solidFill>
            </a:endParaRPr>
          </a:p>
        </p:txBody>
      </p:sp>
      <p:sp>
        <p:nvSpPr>
          <p:cNvPr id="366" name="Google Shape;366;p46"/>
          <p:cNvSpPr txBox="1"/>
          <p:nvPr/>
        </p:nvSpPr>
        <p:spPr>
          <a:xfrm>
            <a:off x="25545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2010</a:t>
            </a:r>
            <a:endParaRPr>
              <a:solidFill>
                <a:schemeClr val="lt1"/>
              </a:solidFill>
            </a:endParaRPr>
          </a:p>
        </p:txBody>
      </p:sp>
      <p:sp>
        <p:nvSpPr>
          <p:cNvPr id="367" name="Google Shape;367;p46"/>
          <p:cNvSpPr txBox="1"/>
          <p:nvPr/>
        </p:nvSpPr>
        <p:spPr>
          <a:xfrm>
            <a:off x="47518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2015</a:t>
            </a:r>
            <a:endParaRPr>
              <a:solidFill>
                <a:schemeClr val="lt1"/>
              </a:solidFill>
            </a:endParaRPr>
          </a:p>
        </p:txBody>
      </p:sp>
      <p:sp>
        <p:nvSpPr>
          <p:cNvPr id="368" name="Google Shape;368;p46"/>
          <p:cNvSpPr txBox="1"/>
          <p:nvPr/>
        </p:nvSpPr>
        <p:spPr>
          <a:xfrm>
            <a:off x="6949100" y="4420675"/>
            <a:ext cx="15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2020</a:t>
            </a:r>
            <a:endParaRPr>
              <a:solidFill>
                <a:schemeClr val="lt1"/>
              </a:solidFill>
            </a:endParaRPr>
          </a:p>
        </p:txBody>
      </p:sp>
      <p:pic>
        <p:nvPicPr>
          <p:cNvPr id="369" name="Google Shape;369;p46"/>
          <p:cNvPicPr preferRelativeResize="0"/>
          <p:nvPr/>
        </p:nvPicPr>
        <p:blipFill>
          <a:blip r:embed="rId3">
            <a:alphaModFix/>
          </a:blip>
          <a:stretch>
            <a:fillRect/>
          </a:stretch>
        </p:blipFill>
        <p:spPr>
          <a:xfrm>
            <a:off x="152400" y="2879950"/>
            <a:ext cx="8839198" cy="1540725"/>
          </a:xfrm>
          <a:prstGeom prst="rect">
            <a:avLst/>
          </a:prstGeom>
          <a:noFill/>
          <a:ln>
            <a:noFill/>
          </a:ln>
        </p:spPr>
      </p:pic>
      <p:sp>
        <p:nvSpPr>
          <p:cNvPr id="370" name="Google Shape;370;p46"/>
          <p:cNvSpPr txBox="1"/>
          <p:nvPr/>
        </p:nvSpPr>
        <p:spPr>
          <a:xfrm>
            <a:off x="152400" y="1247725"/>
            <a:ext cx="8839200" cy="1182000"/>
          </a:xfrm>
          <a:prstGeom prst="rect">
            <a:avLst/>
          </a:prstGeom>
          <a:noFill/>
          <a:ln>
            <a:noFill/>
          </a:ln>
        </p:spPr>
        <p:txBody>
          <a:bodyPr spcFirstLastPara="1" wrap="square" lIns="91425" tIns="91425" rIns="91425" bIns="91425" anchor="t" anchorCtr="0">
            <a:spAutoFit/>
          </a:bodyPr>
          <a:lstStyle/>
          <a:p>
            <a:pPr marL="457200" lvl="0" indent="-331470" algn="l" rtl="0">
              <a:spcBef>
                <a:spcPts val="0"/>
              </a:spcBef>
              <a:spcAft>
                <a:spcPts val="0"/>
              </a:spcAft>
              <a:buClr>
                <a:schemeClr val="lt1"/>
              </a:buClr>
              <a:buSzPts val="1620"/>
              <a:buChar char="●"/>
            </a:pPr>
            <a:r>
              <a:rPr lang="en-GB" sz="1620">
                <a:solidFill>
                  <a:schemeClr val="lt1"/>
                </a:solidFill>
              </a:rPr>
              <a:t>No major differences from 2005 to 2010 and the corals have the highest concentration comparing to the surroundings.</a:t>
            </a:r>
            <a:endParaRPr sz="1620">
              <a:solidFill>
                <a:schemeClr val="lt1"/>
              </a:solidFill>
            </a:endParaRPr>
          </a:p>
          <a:p>
            <a:pPr marL="457200" lvl="0" indent="-331470" algn="l" rtl="0">
              <a:spcBef>
                <a:spcPts val="0"/>
              </a:spcBef>
              <a:spcAft>
                <a:spcPts val="0"/>
              </a:spcAft>
              <a:buClr>
                <a:schemeClr val="lt1"/>
              </a:buClr>
              <a:buSzPts val="1620"/>
              <a:buChar char="●"/>
            </a:pPr>
            <a:r>
              <a:rPr lang="en-GB" sz="1620">
                <a:solidFill>
                  <a:schemeClr val="lt1"/>
                </a:solidFill>
              </a:rPr>
              <a:t>Higher concentrations of chlorophyll in 2015 and 2020 (as seen in the summer).</a:t>
            </a:r>
            <a:endParaRPr>
              <a:solidFill>
                <a:schemeClr val="dk1"/>
              </a:solidFill>
              <a:highlight>
                <a:srgbClr val="E4E8EE"/>
              </a:highlight>
            </a:endParaRPr>
          </a:p>
          <a:p>
            <a:pPr marL="0" lvl="0" indent="0" algn="l" rtl="0">
              <a:spcBef>
                <a:spcPts val="0"/>
              </a:spcBef>
              <a:spcAft>
                <a:spcPts val="0"/>
              </a:spcAft>
              <a:buNone/>
            </a:pPr>
            <a:endParaRPr sz="1620"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47"/>
          <p:cNvSpPr txBox="1">
            <a:spLocks noGrp="1"/>
          </p:cNvSpPr>
          <p:nvPr>
            <p:ph type="body" idx="1"/>
          </p:nvPr>
        </p:nvSpPr>
        <p:spPr>
          <a:xfrm>
            <a:off x="1558200" y="2173000"/>
            <a:ext cx="6027600" cy="3416400"/>
          </a:xfrm>
          <a:prstGeom prst="rect">
            <a:avLst/>
          </a:prstGeom>
          <a:ln>
            <a:noFill/>
          </a:ln>
        </p:spPr>
        <p:txBody>
          <a:bodyPr spcFirstLastPara="1" wrap="square" lIns="91425" tIns="91425" rIns="91425" bIns="91425" anchor="t" anchorCtr="0">
            <a:normAutofit/>
          </a:bodyPr>
          <a:lstStyle/>
          <a:p>
            <a:pPr marL="457200" lvl="0" indent="0" algn="l" rtl="0">
              <a:spcBef>
                <a:spcPts val="0"/>
              </a:spcBef>
              <a:spcAft>
                <a:spcPts val="1200"/>
              </a:spcAft>
              <a:buNone/>
            </a:pPr>
            <a:r>
              <a:rPr lang="en-GB" sz="1620" b="1">
                <a:solidFill>
                  <a:schemeClr val="lt1"/>
                </a:solidFill>
                <a:highlight>
                  <a:srgbClr val="3C78D8"/>
                </a:highlight>
              </a:rPr>
              <a:t>“Our Reef is still beautiful but we need urgent action on climate change to give it the best chance for the future. ”</a:t>
            </a:r>
            <a:endParaRPr sz="200" b="1">
              <a:solidFill>
                <a:schemeClr val="lt1"/>
              </a:solidFill>
              <a:highlight>
                <a:srgbClr val="3C78D8"/>
              </a:highlight>
            </a:endParaRPr>
          </a:p>
        </p:txBody>
      </p:sp>
      <p:sp>
        <p:nvSpPr>
          <p:cNvPr id="376" name="Google Shape;37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Original image of Jupiter. Cassini 2000 - 10 - 01</a:t>
            </a:r>
            <a:endParaRPr>
              <a:solidFill>
                <a:schemeClr val="lt1"/>
              </a:solidFill>
            </a:endParaRPr>
          </a:p>
        </p:txBody>
      </p:sp>
      <p:sp>
        <p:nvSpPr>
          <p:cNvPr id="382" name="Google Shape;38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36</a:t>
            </a:fld>
            <a:endParaRPr/>
          </a:p>
        </p:txBody>
      </p:sp>
      <p:pic>
        <p:nvPicPr>
          <p:cNvPr id="383" name="Google Shape;383;p48"/>
          <p:cNvPicPr preferRelativeResize="0"/>
          <p:nvPr/>
        </p:nvPicPr>
        <p:blipFill>
          <a:blip r:embed="rId3">
            <a:alphaModFix/>
          </a:blip>
          <a:stretch>
            <a:fillRect/>
          </a:stretch>
        </p:blipFill>
        <p:spPr>
          <a:xfrm>
            <a:off x="2488575" y="1115825"/>
            <a:ext cx="4166856"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a:solidFill>
                  <a:schemeClr val="lt1"/>
                </a:solidFill>
              </a:rPr>
              <a:t>Theoretical position of Jupiter. Cassini 2000 - 10 - 01</a:t>
            </a:r>
            <a:endParaRPr/>
          </a:p>
        </p:txBody>
      </p:sp>
      <p:sp>
        <p:nvSpPr>
          <p:cNvPr id="389" name="Google Shape;38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lt1"/>
                </a:solidFill>
              </a:rPr>
              <a:t>Pixels outside Jupiter:</a:t>
            </a:r>
            <a:endParaRPr>
              <a:solidFill>
                <a:schemeClr val="lt1"/>
              </a:solidFill>
            </a:endParaRPr>
          </a:p>
          <a:p>
            <a:pPr marL="457200" lvl="0" indent="-342900" algn="l" rtl="0">
              <a:spcBef>
                <a:spcPts val="1200"/>
              </a:spcBef>
              <a:spcAft>
                <a:spcPts val="0"/>
              </a:spcAft>
              <a:buClr>
                <a:schemeClr val="lt1"/>
              </a:buClr>
              <a:buSzPts val="1800"/>
              <a:buChar char="-"/>
            </a:pPr>
            <a:r>
              <a:rPr lang="en-GB">
                <a:solidFill>
                  <a:schemeClr val="lt1"/>
                </a:solidFill>
              </a:rPr>
              <a:t>Black</a:t>
            </a:r>
            <a:endParaRPr>
              <a:solidFill>
                <a:schemeClr val="lt1"/>
              </a:solidFill>
            </a:endParaRPr>
          </a:p>
          <a:p>
            <a:pPr marL="0" lvl="0" indent="0" algn="l" rtl="0">
              <a:spcBef>
                <a:spcPts val="1200"/>
              </a:spcBef>
              <a:spcAft>
                <a:spcPts val="0"/>
              </a:spcAft>
              <a:buNone/>
            </a:pPr>
            <a:r>
              <a:rPr lang="en-GB">
                <a:solidFill>
                  <a:schemeClr val="lt1"/>
                </a:solidFill>
              </a:rPr>
              <a:t>Pixels inside Jupiter:</a:t>
            </a:r>
            <a:endParaRPr>
              <a:solidFill>
                <a:schemeClr val="lt1"/>
              </a:solidFill>
            </a:endParaRPr>
          </a:p>
          <a:p>
            <a:pPr marL="457200" lvl="0" indent="-342900" algn="l" rtl="0">
              <a:spcBef>
                <a:spcPts val="1200"/>
              </a:spcBef>
              <a:spcAft>
                <a:spcPts val="0"/>
              </a:spcAft>
              <a:buClr>
                <a:schemeClr val="lt1"/>
              </a:buClr>
              <a:buSzPts val="1800"/>
              <a:buChar char="-"/>
            </a:pPr>
            <a:r>
              <a:rPr lang="en-GB">
                <a:solidFill>
                  <a:schemeClr val="lt1"/>
                </a:solidFill>
              </a:rPr>
              <a:t>Blue</a:t>
            </a:r>
            <a:endParaRPr>
              <a:solidFill>
                <a:schemeClr val="lt1"/>
              </a:solidFill>
            </a:endParaRPr>
          </a:p>
        </p:txBody>
      </p:sp>
      <p:sp>
        <p:nvSpPr>
          <p:cNvPr id="390" name="Google Shape;39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pic>
        <p:nvPicPr>
          <p:cNvPr id="391" name="Google Shape;391;p49"/>
          <p:cNvPicPr preferRelativeResize="0"/>
          <p:nvPr/>
        </p:nvPicPr>
        <p:blipFill>
          <a:blip r:embed="rId3">
            <a:alphaModFix/>
          </a:blip>
          <a:stretch>
            <a:fillRect/>
          </a:stretch>
        </p:blipFill>
        <p:spPr>
          <a:xfrm>
            <a:off x="4069125" y="1152463"/>
            <a:ext cx="3912873" cy="3588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20" b="1">
                <a:solidFill>
                  <a:schemeClr val="lt1"/>
                </a:solidFill>
              </a:rPr>
              <a:t>References</a:t>
            </a:r>
            <a:endParaRPr sz="3220" b="1">
              <a:solidFill>
                <a:schemeClr val="lt1"/>
              </a:solidFill>
            </a:endParaRPr>
          </a:p>
        </p:txBody>
      </p:sp>
      <p:sp>
        <p:nvSpPr>
          <p:cNvPr id="397" name="Google Shape;39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u="sng">
                <a:solidFill>
                  <a:schemeClr val="hlink"/>
                </a:solidFill>
                <a:hlinkClick r:id="rId3"/>
              </a:rPr>
              <a:t>https://www.bbc.com/news/world-australia-54533971#:~:text=Australia's%20Great%20Barrier%20Reef%20has,events%20in%202016%20and%202017</a:t>
            </a:r>
            <a:r>
              <a:rPr lang="en-GB"/>
              <a:t>.</a:t>
            </a:r>
            <a:endParaRPr/>
          </a:p>
          <a:p>
            <a:pPr marL="0" lvl="0" indent="0" algn="l" rtl="0">
              <a:spcBef>
                <a:spcPts val="1200"/>
              </a:spcBef>
              <a:spcAft>
                <a:spcPts val="0"/>
              </a:spcAft>
              <a:buNone/>
            </a:pPr>
            <a:r>
              <a:rPr lang="en-GB" u="sng">
                <a:solidFill>
                  <a:schemeClr val="hlink"/>
                </a:solidFill>
                <a:hlinkClick r:id="rId4"/>
              </a:rPr>
              <a:t>https://www.marineconservation.org.au/fight-for-our-reef/</a:t>
            </a:r>
            <a:endParaRPr/>
          </a:p>
          <a:p>
            <a:pPr marL="0" lvl="0" indent="0" algn="l" rtl="0">
              <a:spcBef>
                <a:spcPts val="1200"/>
              </a:spcBef>
              <a:spcAft>
                <a:spcPts val="0"/>
              </a:spcAft>
              <a:buNone/>
            </a:pPr>
            <a:r>
              <a:rPr lang="en-GB" u="sng">
                <a:solidFill>
                  <a:schemeClr val="hlink"/>
                </a:solidFill>
                <a:hlinkClick r:id="rId5"/>
              </a:rPr>
              <a:t>https://www.skyatnightmagazine.com/space-missions/volcano-jupiter-moon-io-interview-voyager-linda-morabito/</a:t>
            </a:r>
            <a:endParaRPr/>
          </a:p>
          <a:p>
            <a:pPr marL="0" lvl="0" indent="0" algn="l" rtl="0">
              <a:lnSpc>
                <a:spcPct val="100000"/>
              </a:lnSpc>
              <a:spcBef>
                <a:spcPts val="1200"/>
              </a:spcBef>
              <a:spcAft>
                <a:spcPts val="0"/>
              </a:spcAft>
              <a:buNone/>
            </a:pPr>
            <a:r>
              <a:rPr lang="en-GB" sz="600">
                <a:solidFill>
                  <a:schemeClr val="lt1"/>
                </a:solidFill>
              </a:rPr>
              <a:t>Carl Sagan.Carl Sagan’s Cosmos: Episode 6-Travellers’ Tales.url: </a:t>
            </a:r>
            <a:r>
              <a:rPr lang="en-GB" sz="1300" u="sng">
                <a:solidFill>
                  <a:schemeClr val="hlink"/>
                </a:solidFill>
                <a:latin typeface="Courier New"/>
                <a:ea typeface="Courier New"/>
                <a:cs typeface="Courier New"/>
                <a:sym typeface="Courier New"/>
                <a:hlinkClick r:id="rId6"/>
              </a:rPr>
              <a:t>https://www.youtube.com/watch?v=EbljFJERflA&amp;ab_channel=TomKNJ</a:t>
            </a:r>
            <a:endParaRPr sz="1300">
              <a:solidFill>
                <a:schemeClr val="l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800">
              <a:solidFill>
                <a:schemeClr val="lt1"/>
              </a:solidFill>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398" name="Google Shape;39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20000"/>
              </a:lnSpc>
              <a:spcBef>
                <a:spcPts val="1400"/>
              </a:spcBef>
              <a:spcAft>
                <a:spcPts val="400"/>
              </a:spcAft>
              <a:buClr>
                <a:schemeClr val="dk1"/>
              </a:buClr>
              <a:buSzPts val="1100"/>
              <a:buFont typeface="Arial"/>
              <a:buNone/>
            </a:pPr>
            <a:r>
              <a:rPr lang="en-GB" sz="2200" b="1">
                <a:solidFill>
                  <a:srgbClr val="E8E6E3"/>
                </a:solidFill>
              </a:rPr>
              <a:t>New Horizons</a:t>
            </a:r>
            <a:endParaRPr sz="2200">
              <a:solidFill>
                <a:schemeClr val="lt1"/>
              </a:solidFill>
            </a:endParaRPr>
          </a:p>
        </p:txBody>
      </p:sp>
      <p:sp>
        <p:nvSpPr>
          <p:cNvPr id="76" name="Google Shape;76;p1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lnSpc>
                <a:spcPct val="120000"/>
              </a:lnSpc>
              <a:spcBef>
                <a:spcPts val="1400"/>
              </a:spcBef>
              <a:spcAft>
                <a:spcPts val="0"/>
              </a:spcAft>
              <a:buNone/>
            </a:pPr>
            <a:r>
              <a:rPr lang="en-GB" b="1">
                <a:solidFill>
                  <a:srgbClr val="E8E6E3"/>
                </a:solidFill>
              </a:rPr>
              <a:t>What is New Horizons?</a:t>
            </a:r>
            <a:endParaRPr b="1">
              <a:solidFill>
                <a:srgbClr val="E8E6E3"/>
              </a:solidFill>
            </a:endParaRPr>
          </a:p>
          <a:p>
            <a:pPr marL="0" lvl="0" indent="0" algn="l" rtl="0">
              <a:lnSpc>
                <a:spcPct val="150000"/>
              </a:lnSpc>
              <a:spcBef>
                <a:spcPts val="400"/>
              </a:spcBef>
              <a:spcAft>
                <a:spcPts val="0"/>
              </a:spcAft>
              <a:buNone/>
            </a:pPr>
            <a:r>
              <a:rPr lang="en-GB" sz="1300">
                <a:solidFill>
                  <a:srgbClr val="C3BEB6"/>
                </a:solidFill>
              </a:rPr>
              <a:t>NASA's New Horizons spacecraft is the first spacecraft to explore Pluto up close, flying by the dwarf planet and its moons on July 14, 2015. In early 2019, New Horizons flew past its second major science target—2014 MU69, the most distant object ever explored up close.</a:t>
            </a:r>
            <a:endParaRPr sz="1300">
              <a:solidFill>
                <a:srgbClr val="C3BEB6"/>
              </a:solidFill>
            </a:endParaRPr>
          </a:p>
          <a:p>
            <a:pPr marL="0" lvl="0" indent="0" algn="l" rtl="0">
              <a:spcBef>
                <a:spcPts val="0"/>
              </a:spcBef>
              <a:spcAft>
                <a:spcPts val="0"/>
              </a:spcAft>
              <a:buNone/>
            </a:pPr>
            <a:endParaRPr sz="1250" b="1">
              <a:solidFill>
                <a:schemeClr val="lt1"/>
              </a:solidFill>
              <a:highlight>
                <a:srgbClr val="181A1B"/>
              </a:highlight>
            </a:endParaRPr>
          </a:p>
          <a:p>
            <a:pPr marL="0" lvl="0" indent="0" algn="l" rtl="0">
              <a:spcBef>
                <a:spcPts val="600"/>
              </a:spcBef>
              <a:spcAft>
                <a:spcPts val="1200"/>
              </a:spcAft>
              <a:buNone/>
            </a:pPr>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pic>
        <p:nvPicPr>
          <p:cNvPr id="78" name="Google Shape;78;p16"/>
          <p:cNvPicPr preferRelativeResize="0"/>
          <p:nvPr/>
        </p:nvPicPr>
        <p:blipFill>
          <a:blip r:embed="rId3">
            <a:alphaModFix/>
          </a:blip>
          <a:stretch>
            <a:fillRect/>
          </a:stretch>
        </p:blipFill>
        <p:spPr>
          <a:xfrm>
            <a:off x="401600" y="2476000"/>
            <a:ext cx="2691550" cy="250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156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New Horizons flyby across Jupiter</a:t>
            </a:r>
            <a:endParaRPr/>
          </a:p>
        </p:txBody>
      </p:sp>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pic>
        <p:nvPicPr>
          <p:cNvPr id="85" name="Google Shape;85;p17"/>
          <p:cNvPicPr preferRelativeResize="0"/>
          <p:nvPr/>
        </p:nvPicPr>
        <p:blipFill>
          <a:blip r:embed="rId3">
            <a:alphaModFix/>
          </a:blip>
          <a:stretch>
            <a:fillRect/>
          </a:stretch>
        </p:blipFill>
        <p:spPr>
          <a:xfrm>
            <a:off x="1228636" y="866325"/>
            <a:ext cx="6686725" cy="4009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156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New Horizons flyby across Jupiter</a:t>
            </a:r>
            <a:endParaRPr>
              <a:solidFill>
                <a:schemeClr val="lt1"/>
              </a:solidFill>
            </a:endParaRPr>
          </a:p>
        </p:txBody>
      </p:sp>
      <p:sp>
        <p:nvSpPr>
          <p:cNvPr id="91" name="Google Shape;9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pic>
        <p:nvPicPr>
          <p:cNvPr id="92" name="Google Shape;92;p18"/>
          <p:cNvPicPr preferRelativeResize="0"/>
          <p:nvPr/>
        </p:nvPicPr>
        <p:blipFill>
          <a:blip r:embed="rId3">
            <a:alphaModFix/>
          </a:blip>
          <a:stretch>
            <a:fillRect/>
          </a:stretch>
        </p:blipFill>
        <p:spPr>
          <a:xfrm>
            <a:off x="1129475" y="824850"/>
            <a:ext cx="6885050" cy="4131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pic>
        <p:nvPicPr>
          <p:cNvPr id="98" name="Google Shape;98;p19"/>
          <p:cNvPicPr preferRelativeResize="0"/>
          <p:nvPr/>
        </p:nvPicPr>
        <p:blipFill>
          <a:blip r:embed="rId3">
            <a:alphaModFix/>
          </a:blip>
          <a:stretch>
            <a:fillRect/>
          </a:stretch>
        </p:blipFill>
        <p:spPr>
          <a:xfrm>
            <a:off x="3505527" y="863550"/>
            <a:ext cx="5239377"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pic>
        <p:nvPicPr>
          <p:cNvPr id="104" name="Google Shape;104;p20"/>
          <p:cNvPicPr preferRelativeResize="0"/>
          <p:nvPr/>
        </p:nvPicPr>
        <p:blipFill>
          <a:blip r:embed="rId3">
            <a:alphaModFix/>
          </a:blip>
          <a:stretch>
            <a:fillRect/>
          </a:stretch>
        </p:blipFill>
        <p:spPr>
          <a:xfrm>
            <a:off x="2039890" y="1092725"/>
            <a:ext cx="5064225" cy="3165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pic>
        <p:nvPicPr>
          <p:cNvPr id="110" name="Google Shape;110;p21"/>
          <p:cNvPicPr preferRelativeResize="0"/>
          <p:nvPr/>
        </p:nvPicPr>
        <p:blipFill>
          <a:blip r:embed="rId3">
            <a:alphaModFix/>
          </a:blip>
          <a:stretch>
            <a:fillRect/>
          </a:stretch>
        </p:blipFill>
        <p:spPr>
          <a:xfrm>
            <a:off x="1384949" y="833650"/>
            <a:ext cx="6374100" cy="39843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1083</Words>
  <Application>Microsoft Office PowerPoint</Application>
  <PresentationFormat>Presentación en pantalla (16:9)</PresentationFormat>
  <Paragraphs>167</Paragraphs>
  <Slides>38</Slides>
  <Notes>38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Courier New</vt:lpstr>
      <vt:lpstr>Roboto</vt:lpstr>
      <vt:lpstr>Simple Light</vt:lpstr>
      <vt:lpstr>Robotic Exploration of the Solar System by Group 1 </vt:lpstr>
      <vt:lpstr>Table of Contents </vt:lpstr>
      <vt:lpstr>New Horizons flyby across Jupiter and Pluto encounter</vt:lpstr>
      <vt:lpstr>New Horizons</vt:lpstr>
      <vt:lpstr>New Horizons flyby across Jupiter</vt:lpstr>
      <vt:lpstr>New Horizons flyby across Jupiter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Io’s plume re-discovered</vt:lpstr>
      <vt:lpstr>Can stars be identified?</vt:lpstr>
      <vt:lpstr>Plume elevation</vt:lpstr>
      <vt:lpstr>Overall situation  </vt:lpstr>
      <vt:lpstr>Image Processing Assignment</vt:lpstr>
      <vt:lpstr>Presentación de PowerPoint</vt:lpstr>
      <vt:lpstr>Remote Sensing of Earth Project</vt:lpstr>
      <vt:lpstr>Reasons of Interest</vt:lpstr>
      <vt:lpstr>Problem Definition</vt:lpstr>
      <vt:lpstr>Data Source</vt:lpstr>
      <vt:lpstr>Natural Colour</vt:lpstr>
      <vt:lpstr>Summer 2005</vt:lpstr>
      <vt:lpstr>Winter 2005</vt:lpstr>
      <vt:lpstr>Summer 2020</vt:lpstr>
      <vt:lpstr>Winter 2020</vt:lpstr>
      <vt:lpstr>Temperature </vt:lpstr>
      <vt:lpstr>Temperature (Summer) </vt:lpstr>
      <vt:lpstr>Chlorophyll (Summer) </vt:lpstr>
      <vt:lpstr>Temperature (Winter) </vt:lpstr>
      <vt:lpstr>Chlorophyll (Winter) </vt:lpstr>
      <vt:lpstr>Presentación de PowerPoint</vt:lpstr>
      <vt:lpstr>Original image of Jupiter. Cassini 2000 - 10 - 01</vt:lpstr>
      <vt:lpstr>Theoretical position of Jupiter. Cassini 2000 - 10 - 01</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Exploration of the Solar System by Group 1 </dc:title>
  <cp:lastModifiedBy>Yi Qiang Ji</cp:lastModifiedBy>
  <cp:revision>1</cp:revision>
  <dcterms:modified xsi:type="dcterms:W3CDTF">2021-05-31T10:03:53Z</dcterms:modified>
</cp:coreProperties>
</file>